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  <p:sldMasterId id="2147483651" r:id="rId3"/>
  </p:sldMasterIdLst>
  <p:notesMasterIdLst>
    <p:notesMasterId r:id="rId5"/>
  </p:notesMasterIdLst>
  <p:sldIdLst>
    <p:sldId id="256" r:id="rId4"/>
    <p:sldId id="257" r:id="rId6"/>
    <p:sldId id="259" r:id="rId7"/>
    <p:sldId id="260" r:id="rId8"/>
    <p:sldId id="261" r:id="rId9"/>
    <p:sldId id="262" r:id="rId10"/>
    <p:sldId id="263" r:id="rId11"/>
    <p:sldId id="264" r:id="rId12"/>
    <p:sldId id="279" r:id="rId13"/>
    <p:sldId id="265" r:id="rId14"/>
    <p:sldId id="276" r:id="rId15"/>
    <p:sldId id="277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5" r:id="rId24"/>
  </p:sldIdLst>
  <p:sldSz cx="12192000" cy="6858000"/>
  <p:notesSz cx="6858000" cy="12192000"/>
  <p:embeddedFontLst>
    <p:embeddedFont>
      <p:font typeface="MiSans" pitchFamily="34" charset="-122"/>
      <p:regular r:id="rId28"/>
    </p:embeddedFont>
    <p:embeddedFont>
      <p:font typeface="MiSans" pitchFamily="34" charset="-120"/>
      <p:regular r:id="rId29"/>
    </p:embeddedFont>
    <p:embeddedFont>
      <p:font typeface="Calibri" panose="020F0502020204030204" charset="0"/>
      <p:regular r:id="rId30"/>
      <p:bold r:id="rId31"/>
      <p:italic r:id="rId32"/>
      <p:boldItalic r:id="rId33"/>
    </p:embeddedFont>
    <p:embeddedFont>
      <p:font typeface="等线" panose="02010600030101010101" charset="-122"/>
      <p:regular r:id="rId34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4" Type="http://schemas.openxmlformats.org/officeDocument/2006/relationships/font" Target="fonts/font7.fntdata"/><Relationship Id="rId33" Type="http://schemas.openxmlformats.org/officeDocument/2006/relationships/font" Target="fonts/font6.fntdata"/><Relationship Id="rId32" Type="http://schemas.openxmlformats.org/officeDocument/2006/relationships/font" Target="fonts/font5.fntdata"/><Relationship Id="rId31" Type="http://schemas.openxmlformats.org/officeDocument/2006/relationships/font" Target="fonts/font4.fntdata"/><Relationship Id="rId30" Type="http://schemas.openxmlformats.org/officeDocument/2006/relationships/font" Target="fonts/font3.fntdata"/><Relationship Id="rId3" Type="http://schemas.openxmlformats.org/officeDocument/2006/relationships/slideMaster" Target="slideMasters/slideMaster2.xml"/><Relationship Id="rId29" Type="http://schemas.openxmlformats.org/officeDocument/2006/relationships/font" Target="fonts/font2.fntdata"/><Relationship Id="rId28" Type="http://schemas.openxmlformats.org/officeDocument/2006/relationships/font" Target="fonts/font1.fntdata"/><Relationship Id="rId27" Type="http://schemas.openxmlformats.org/officeDocument/2006/relationships/tableStyles" Target="tableStyles.xml"/><Relationship Id="rId26" Type="http://schemas.openxmlformats.org/officeDocument/2006/relationships/viewProps" Target="viewProps.xml"/><Relationship Id="rId25" Type="http://schemas.openxmlformats.org/officeDocument/2006/relationships/presProps" Target="presProps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image" Target="../media/image15.png"/><Relationship Id="rId8" Type="http://schemas.openxmlformats.org/officeDocument/2006/relationships/tags" Target="../tags/tag5.xml"/><Relationship Id="rId7" Type="http://schemas.openxmlformats.org/officeDocument/2006/relationships/image" Target="../media/image25.png"/><Relationship Id="rId6" Type="http://schemas.openxmlformats.org/officeDocument/2006/relationships/tags" Target="../tags/tag4.xml"/><Relationship Id="rId5" Type="http://schemas.openxmlformats.org/officeDocument/2006/relationships/tags" Target="../tags/tag3.xml"/><Relationship Id="rId4" Type="http://schemas.openxmlformats.org/officeDocument/2006/relationships/tags" Target="../tags/tag2.xml"/><Relationship Id="rId3" Type="http://schemas.openxmlformats.org/officeDocument/2006/relationships/tags" Target="../tags/tag1.xml"/><Relationship Id="rId23" Type="http://schemas.openxmlformats.org/officeDocument/2006/relationships/notesSlide" Target="../notesSlides/notesSlide10.xml"/><Relationship Id="rId22" Type="http://schemas.openxmlformats.org/officeDocument/2006/relationships/slideLayout" Target="../slideLayouts/slideLayout1.xml"/><Relationship Id="rId21" Type="http://schemas.openxmlformats.org/officeDocument/2006/relationships/image" Target="../media/image27.png"/><Relationship Id="rId20" Type="http://schemas.openxmlformats.org/officeDocument/2006/relationships/image" Target="../media/image26.png"/><Relationship Id="rId2" Type="http://schemas.openxmlformats.org/officeDocument/2006/relationships/image" Target="../media/image9.png"/><Relationship Id="rId19" Type="http://schemas.openxmlformats.org/officeDocument/2006/relationships/tags" Target="../tags/tag15.xml"/><Relationship Id="rId18" Type="http://schemas.openxmlformats.org/officeDocument/2006/relationships/tags" Target="../tags/tag14.xml"/><Relationship Id="rId17" Type="http://schemas.openxmlformats.org/officeDocument/2006/relationships/tags" Target="../tags/tag13.xml"/><Relationship Id="rId16" Type="http://schemas.openxmlformats.org/officeDocument/2006/relationships/tags" Target="../tags/tag12.xml"/><Relationship Id="rId15" Type="http://schemas.openxmlformats.org/officeDocument/2006/relationships/tags" Target="../tags/tag11.xml"/><Relationship Id="rId14" Type="http://schemas.openxmlformats.org/officeDocument/2006/relationships/tags" Target="../tags/tag10.xml"/><Relationship Id="rId13" Type="http://schemas.openxmlformats.org/officeDocument/2006/relationships/tags" Target="../tags/tag9.xml"/><Relationship Id="rId12" Type="http://schemas.openxmlformats.org/officeDocument/2006/relationships/tags" Target="../tags/tag8.xml"/><Relationship Id="rId11" Type="http://schemas.openxmlformats.org/officeDocument/2006/relationships/tags" Target="../tags/tag7.xml"/><Relationship Id="rId10" Type="http://schemas.openxmlformats.org/officeDocument/2006/relationships/tags" Target="../tags/tag6.xml"/><Relationship Id="rId1" Type="http://schemas.openxmlformats.org/officeDocument/2006/relationships/image" Target="../media/image13.jpe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image" Target="../media/image15.png"/><Relationship Id="rId8" Type="http://schemas.openxmlformats.org/officeDocument/2006/relationships/tags" Target="../tags/tag20.xml"/><Relationship Id="rId7" Type="http://schemas.openxmlformats.org/officeDocument/2006/relationships/image" Target="../media/image25.png"/><Relationship Id="rId6" Type="http://schemas.openxmlformats.org/officeDocument/2006/relationships/tags" Target="../tags/tag19.xml"/><Relationship Id="rId5" Type="http://schemas.openxmlformats.org/officeDocument/2006/relationships/tags" Target="../tags/tag18.xml"/><Relationship Id="rId4" Type="http://schemas.openxmlformats.org/officeDocument/2006/relationships/tags" Target="../tags/tag17.xml"/><Relationship Id="rId3" Type="http://schemas.openxmlformats.org/officeDocument/2006/relationships/tags" Target="../tags/tag16.xml"/><Relationship Id="rId20" Type="http://schemas.openxmlformats.org/officeDocument/2006/relationships/notesSlide" Target="../notesSlides/notesSlide11.xml"/><Relationship Id="rId2" Type="http://schemas.openxmlformats.org/officeDocument/2006/relationships/image" Target="../media/image9.png"/><Relationship Id="rId19" Type="http://schemas.openxmlformats.org/officeDocument/2006/relationships/slideLayout" Target="../slideLayouts/slideLayout3.xml"/><Relationship Id="rId18" Type="http://schemas.openxmlformats.org/officeDocument/2006/relationships/image" Target="../media/image28.png"/><Relationship Id="rId17" Type="http://schemas.openxmlformats.org/officeDocument/2006/relationships/tags" Target="../tags/tag28.xml"/><Relationship Id="rId16" Type="http://schemas.openxmlformats.org/officeDocument/2006/relationships/tags" Target="../tags/tag27.xml"/><Relationship Id="rId15" Type="http://schemas.openxmlformats.org/officeDocument/2006/relationships/tags" Target="../tags/tag26.xml"/><Relationship Id="rId14" Type="http://schemas.openxmlformats.org/officeDocument/2006/relationships/tags" Target="../tags/tag25.xml"/><Relationship Id="rId13" Type="http://schemas.openxmlformats.org/officeDocument/2006/relationships/tags" Target="../tags/tag24.xml"/><Relationship Id="rId12" Type="http://schemas.openxmlformats.org/officeDocument/2006/relationships/tags" Target="../tags/tag23.xml"/><Relationship Id="rId11" Type="http://schemas.openxmlformats.org/officeDocument/2006/relationships/tags" Target="../tags/tag22.xml"/><Relationship Id="rId10" Type="http://schemas.openxmlformats.org/officeDocument/2006/relationships/tags" Target="../tags/tag21.xml"/><Relationship Id="rId1" Type="http://schemas.openxmlformats.org/officeDocument/2006/relationships/image" Target="../media/image13.jpe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5.png"/><Relationship Id="rId8" Type="http://schemas.openxmlformats.org/officeDocument/2006/relationships/tags" Target="../tags/tag33.xml"/><Relationship Id="rId7" Type="http://schemas.openxmlformats.org/officeDocument/2006/relationships/image" Target="../media/image25.png"/><Relationship Id="rId6" Type="http://schemas.openxmlformats.org/officeDocument/2006/relationships/tags" Target="../tags/tag32.xml"/><Relationship Id="rId5" Type="http://schemas.openxmlformats.org/officeDocument/2006/relationships/tags" Target="../tags/tag31.xml"/><Relationship Id="rId4" Type="http://schemas.openxmlformats.org/officeDocument/2006/relationships/tags" Target="../tags/tag30.xml"/><Relationship Id="rId3" Type="http://schemas.openxmlformats.org/officeDocument/2006/relationships/tags" Target="../tags/tag29.xml"/><Relationship Id="rId20" Type="http://schemas.openxmlformats.org/officeDocument/2006/relationships/notesSlide" Target="../notesSlides/notesSlide12.xml"/><Relationship Id="rId2" Type="http://schemas.openxmlformats.org/officeDocument/2006/relationships/image" Target="../media/image9.png"/><Relationship Id="rId19" Type="http://schemas.openxmlformats.org/officeDocument/2006/relationships/slideLayout" Target="../slideLayouts/slideLayout3.xml"/><Relationship Id="rId18" Type="http://schemas.openxmlformats.org/officeDocument/2006/relationships/image" Target="../media/image29.png"/><Relationship Id="rId17" Type="http://schemas.openxmlformats.org/officeDocument/2006/relationships/tags" Target="../tags/tag41.xml"/><Relationship Id="rId16" Type="http://schemas.openxmlformats.org/officeDocument/2006/relationships/tags" Target="../tags/tag40.xml"/><Relationship Id="rId15" Type="http://schemas.openxmlformats.org/officeDocument/2006/relationships/tags" Target="../tags/tag39.xml"/><Relationship Id="rId14" Type="http://schemas.openxmlformats.org/officeDocument/2006/relationships/tags" Target="../tags/tag38.xml"/><Relationship Id="rId13" Type="http://schemas.openxmlformats.org/officeDocument/2006/relationships/tags" Target="../tags/tag37.xml"/><Relationship Id="rId12" Type="http://schemas.openxmlformats.org/officeDocument/2006/relationships/tags" Target="../tags/tag36.xml"/><Relationship Id="rId11" Type="http://schemas.openxmlformats.org/officeDocument/2006/relationships/tags" Target="../tags/tag35.xml"/><Relationship Id="rId10" Type="http://schemas.openxmlformats.org/officeDocument/2006/relationships/tags" Target="../tags/tag34.xml"/><Relationship Id="rId1" Type="http://schemas.openxmlformats.org/officeDocument/2006/relationships/image" Target="../media/image13.jpe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7.png"/><Relationship Id="rId7" Type="http://schemas.openxmlformats.org/officeDocument/2006/relationships/image" Target="../media/image12.png"/><Relationship Id="rId6" Type="http://schemas.openxmlformats.org/officeDocument/2006/relationships/image" Target="../media/image11.png"/><Relationship Id="rId5" Type="http://schemas.openxmlformats.org/officeDocument/2006/relationships/image" Target="../media/image8.png"/><Relationship Id="rId4" Type="http://schemas.openxmlformats.org/officeDocument/2006/relationships/image" Target="../media/image10.png"/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0" Type="http://schemas.openxmlformats.org/officeDocument/2006/relationships/notesSlide" Target="../notesSlides/notesSlide13.xml"/><Relationship Id="rId1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5.png"/><Relationship Id="rId3" Type="http://schemas.openxmlformats.org/officeDocument/2006/relationships/image" Target="../media/image31.png"/><Relationship Id="rId2" Type="http://schemas.openxmlformats.org/officeDocument/2006/relationships/image" Target="../media/image13.jpeg"/><Relationship Id="rId1" Type="http://schemas.openxmlformats.org/officeDocument/2006/relationships/image" Target="../media/image30.jpeg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7.png"/><Relationship Id="rId7" Type="http://schemas.openxmlformats.org/officeDocument/2006/relationships/image" Target="../media/image12.png"/><Relationship Id="rId6" Type="http://schemas.openxmlformats.org/officeDocument/2006/relationships/image" Target="../media/image11.png"/><Relationship Id="rId5" Type="http://schemas.openxmlformats.org/officeDocument/2006/relationships/image" Target="../media/image8.png"/><Relationship Id="rId4" Type="http://schemas.openxmlformats.org/officeDocument/2006/relationships/image" Target="../media/image10.png"/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0" Type="http://schemas.openxmlformats.org/officeDocument/2006/relationships/notesSlide" Target="../notesSlides/notesSlide15.xml"/><Relationship Id="rId1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tags" Target="../tags/tag45.xml"/><Relationship Id="rId8" Type="http://schemas.openxmlformats.org/officeDocument/2006/relationships/tags" Target="../tags/tag44.xml"/><Relationship Id="rId7" Type="http://schemas.openxmlformats.org/officeDocument/2006/relationships/image" Target="../media/image32.png"/><Relationship Id="rId6" Type="http://schemas.openxmlformats.org/officeDocument/2006/relationships/image" Target="../media/image8.png"/><Relationship Id="rId5" Type="http://schemas.openxmlformats.org/officeDocument/2006/relationships/tags" Target="../tags/tag43.xml"/><Relationship Id="rId4" Type="http://schemas.openxmlformats.org/officeDocument/2006/relationships/tags" Target="../tags/tag42.xml"/><Relationship Id="rId3" Type="http://schemas.openxmlformats.org/officeDocument/2006/relationships/image" Target="../media/image20.png"/><Relationship Id="rId21" Type="http://schemas.openxmlformats.org/officeDocument/2006/relationships/notesSlide" Target="../notesSlides/notesSlide16.xml"/><Relationship Id="rId20" Type="http://schemas.openxmlformats.org/officeDocument/2006/relationships/slideLayout" Target="../slideLayouts/slideLayout1.xml"/><Relationship Id="rId2" Type="http://schemas.openxmlformats.org/officeDocument/2006/relationships/image" Target="../media/image14.png"/><Relationship Id="rId19" Type="http://schemas.openxmlformats.org/officeDocument/2006/relationships/image" Target="../media/image34.jpeg"/><Relationship Id="rId18" Type="http://schemas.openxmlformats.org/officeDocument/2006/relationships/image" Target="../media/image33.jpeg"/><Relationship Id="rId17" Type="http://schemas.openxmlformats.org/officeDocument/2006/relationships/tags" Target="../tags/tag53.xml"/><Relationship Id="rId16" Type="http://schemas.openxmlformats.org/officeDocument/2006/relationships/tags" Target="../tags/tag52.xml"/><Relationship Id="rId15" Type="http://schemas.openxmlformats.org/officeDocument/2006/relationships/tags" Target="../tags/tag51.xml"/><Relationship Id="rId14" Type="http://schemas.openxmlformats.org/officeDocument/2006/relationships/tags" Target="../tags/tag50.xml"/><Relationship Id="rId13" Type="http://schemas.openxmlformats.org/officeDocument/2006/relationships/tags" Target="../tags/tag49.xml"/><Relationship Id="rId12" Type="http://schemas.openxmlformats.org/officeDocument/2006/relationships/tags" Target="../tags/tag48.xml"/><Relationship Id="rId11" Type="http://schemas.openxmlformats.org/officeDocument/2006/relationships/tags" Target="../tags/tag47.xml"/><Relationship Id="rId10" Type="http://schemas.openxmlformats.org/officeDocument/2006/relationships/tags" Target="../tags/tag46.xml"/><Relationship Id="rId1" Type="http://schemas.openxmlformats.org/officeDocument/2006/relationships/image" Target="../media/image13.jpeg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7.png"/><Relationship Id="rId7" Type="http://schemas.openxmlformats.org/officeDocument/2006/relationships/image" Target="../media/image12.png"/><Relationship Id="rId6" Type="http://schemas.openxmlformats.org/officeDocument/2006/relationships/image" Target="../media/image11.png"/><Relationship Id="rId5" Type="http://schemas.openxmlformats.org/officeDocument/2006/relationships/image" Target="../media/image8.png"/><Relationship Id="rId4" Type="http://schemas.openxmlformats.org/officeDocument/2006/relationships/image" Target="../media/image10.png"/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0" Type="http://schemas.openxmlformats.org/officeDocument/2006/relationships/notesSlide" Target="../notesSlides/notesSlide17.xml"/><Relationship Id="rId1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8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8.png"/><Relationship Id="rId3" Type="http://schemas.openxmlformats.org/officeDocument/2006/relationships/image" Target="../media/image9.png"/><Relationship Id="rId2" Type="http://schemas.openxmlformats.org/officeDocument/2006/relationships/image" Target="../media/image22.png"/><Relationship Id="rId1" Type="http://schemas.openxmlformats.org/officeDocument/2006/relationships/image" Target="../media/image13.jpeg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tags" Target="../tags/tag57.xml"/><Relationship Id="rId8" Type="http://schemas.openxmlformats.org/officeDocument/2006/relationships/image" Target="../media/image8.png"/><Relationship Id="rId7" Type="http://schemas.openxmlformats.org/officeDocument/2006/relationships/image" Target="../media/image7.png"/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image" Target="../media/image22.png"/><Relationship Id="rId25" Type="http://schemas.openxmlformats.org/officeDocument/2006/relationships/notesSlide" Target="../notesSlides/notesSlide19.xml"/><Relationship Id="rId24" Type="http://schemas.openxmlformats.org/officeDocument/2006/relationships/slideLayout" Target="../slideLayouts/slideLayout1.xml"/><Relationship Id="rId23" Type="http://schemas.openxmlformats.org/officeDocument/2006/relationships/tags" Target="../tags/tag71.xml"/><Relationship Id="rId22" Type="http://schemas.openxmlformats.org/officeDocument/2006/relationships/tags" Target="../tags/tag70.xml"/><Relationship Id="rId21" Type="http://schemas.openxmlformats.org/officeDocument/2006/relationships/tags" Target="../tags/tag69.xml"/><Relationship Id="rId20" Type="http://schemas.openxmlformats.org/officeDocument/2006/relationships/tags" Target="../tags/tag68.xml"/><Relationship Id="rId2" Type="http://schemas.openxmlformats.org/officeDocument/2006/relationships/image" Target="../media/image35.png"/><Relationship Id="rId19" Type="http://schemas.openxmlformats.org/officeDocument/2006/relationships/tags" Target="../tags/tag67.xml"/><Relationship Id="rId18" Type="http://schemas.openxmlformats.org/officeDocument/2006/relationships/tags" Target="../tags/tag66.xml"/><Relationship Id="rId17" Type="http://schemas.openxmlformats.org/officeDocument/2006/relationships/tags" Target="../tags/tag65.xml"/><Relationship Id="rId16" Type="http://schemas.openxmlformats.org/officeDocument/2006/relationships/tags" Target="../tags/tag64.xml"/><Relationship Id="rId15" Type="http://schemas.openxmlformats.org/officeDocument/2006/relationships/tags" Target="../tags/tag63.xml"/><Relationship Id="rId14" Type="http://schemas.openxmlformats.org/officeDocument/2006/relationships/tags" Target="../tags/tag62.xml"/><Relationship Id="rId13" Type="http://schemas.openxmlformats.org/officeDocument/2006/relationships/tags" Target="../tags/tag61.xml"/><Relationship Id="rId12" Type="http://schemas.openxmlformats.org/officeDocument/2006/relationships/tags" Target="../tags/tag60.xml"/><Relationship Id="rId11" Type="http://schemas.openxmlformats.org/officeDocument/2006/relationships/tags" Target="../tags/tag59.xml"/><Relationship Id="rId10" Type="http://schemas.openxmlformats.org/officeDocument/2006/relationships/tags" Target="../tags/tag58.xml"/><Relationship Id="rId1" Type="http://schemas.openxmlformats.org/officeDocument/2006/relationships/image" Target="../media/image13.jpeg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0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7.png"/><Relationship Id="rId7" Type="http://schemas.openxmlformats.org/officeDocument/2006/relationships/image" Target="../media/image12.png"/><Relationship Id="rId6" Type="http://schemas.openxmlformats.org/officeDocument/2006/relationships/image" Target="../media/image11.png"/><Relationship Id="rId5" Type="http://schemas.openxmlformats.org/officeDocument/2006/relationships/image" Target="../media/image8.png"/><Relationship Id="rId4" Type="http://schemas.openxmlformats.org/officeDocument/2006/relationships/image" Target="../media/image10.png"/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0" Type="http://schemas.openxmlformats.org/officeDocument/2006/relationships/notesSlide" Target="../notesSlides/notesSlide3.xml"/><Relationship Id="rId1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8.png"/><Relationship Id="rId4" Type="http://schemas.openxmlformats.org/officeDocument/2006/relationships/image" Target="../media/image20.png"/><Relationship Id="rId3" Type="http://schemas.openxmlformats.org/officeDocument/2006/relationships/image" Target="../media/image14.png"/><Relationship Id="rId2" Type="http://schemas.openxmlformats.org/officeDocument/2006/relationships/image" Target="../media/image19.png"/><Relationship Id="rId1" Type="http://schemas.openxmlformats.org/officeDocument/2006/relationships/image" Target="../media/image13.jpe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7.png"/><Relationship Id="rId7" Type="http://schemas.openxmlformats.org/officeDocument/2006/relationships/image" Target="../media/image12.png"/><Relationship Id="rId6" Type="http://schemas.openxmlformats.org/officeDocument/2006/relationships/image" Target="../media/image11.png"/><Relationship Id="rId5" Type="http://schemas.openxmlformats.org/officeDocument/2006/relationships/image" Target="../media/image8.png"/><Relationship Id="rId4" Type="http://schemas.openxmlformats.org/officeDocument/2006/relationships/image" Target="../media/image10.png"/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0" Type="http://schemas.openxmlformats.org/officeDocument/2006/relationships/notesSlide" Target="../notesSlides/notesSlide6.xml"/><Relationship Id="rId1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7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0.png"/><Relationship Id="rId3" Type="http://schemas.openxmlformats.org/officeDocument/2006/relationships/image" Target="../media/image3.png"/><Relationship Id="rId2" Type="http://schemas.openxmlformats.org/officeDocument/2006/relationships/image" Target="../media/image21.png"/><Relationship Id="rId1" Type="http://schemas.openxmlformats.org/officeDocument/2006/relationships/image" Target="../media/image13.jpe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7.png"/><Relationship Id="rId7" Type="http://schemas.openxmlformats.org/officeDocument/2006/relationships/image" Target="../media/image12.png"/><Relationship Id="rId6" Type="http://schemas.openxmlformats.org/officeDocument/2006/relationships/image" Target="../media/image11.png"/><Relationship Id="rId5" Type="http://schemas.openxmlformats.org/officeDocument/2006/relationships/image" Target="../media/image8.png"/><Relationship Id="rId4" Type="http://schemas.openxmlformats.org/officeDocument/2006/relationships/image" Target="../media/image10.png"/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0" Type="http://schemas.openxmlformats.org/officeDocument/2006/relationships/notesSlide" Target="../notesSlides/notesSlide8.xml"/><Relationship Id="rId1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9.xml"/><Relationship Id="rId7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15.png"/><Relationship Id="rId3" Type="http://schemas.openxmlformats.org/officeDocument/2006/relationships/image" Target="../media/image9.png"/><Relationship Id="rId2" Type="http://schemas.openxmlformats.org/officeDocument/2006/relationships/image" Target="../media/image22.png"/><Relationship Id="rId1" Type="http://schemas.openxmlformats.org/officeDocument/2006/relationships/image" Target="../media/image1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4-11:32:29-d2sggje1bb2p4onbol30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3810"/>
            <a:ext cx="12192000" cy="685419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925320" y="4643120"/>
            <a:ext cx="3867150" cy="34925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5E423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汇报人</a:t>
            </a:r>
            <a:r>
              <a:rPr lang="en-US" sz="1400" dirty="0">
                <a:solidFill>
                  <a:srgbClr val="5E423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：</a:t>
            </a:r>
            <a:r>
              <a:rPr lang="zh-CN" altLang="en-US" sz="1400" dirty="0">
                <a:solidFill>
                  <a:srgbClr val="5E423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关张旭，杨焱熙</a:t>
            </a:r>
            <a:endParaRPr lang="zh-CN" altLang="en-US" sz="1400" dirty="0">
              <a:solidFill>
                <a:srgbClr val="5E4230"/>
              </a:solidFill>
              <a:latin typeface="MiSans" pitchFamily="34" charset="-122"/>
              <a:ea typeface="MiSans" pitchFamily="34" charset="-122"/>
              <a:cs typeface="MiSans" pitchFamily="34" charset="-120"/>
            </a:endParaRPr>
          </a:p>
        </p:txBody>
      </p:sp>
      <p:pic>
        <p:nvPicPr>
          <p:cNvPr id="5" name="Image 1" descr="https://kimi-img.moonshot.cn/pub/slides/slides_tmpl/image/25-09-04-11:32:28-d2sggj61bb2p4onboks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605" y="6319520"/>
            <a:ext cx="1450975" cy="20701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842770" y="2072640"/>
            <a:ext cx="6026785" cy="215066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400" dirty="0">
                <a:solidFill>
                  <a:srgbClr val="5E423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从《东京物语》到“断亲”——东亚家庭伦理的变迁研究</a:t>
            </a:r>
            <a:endParaRPr lang="en-US" sz="1600" dirty="0"/>
          </a:p>
        </p:txBody>
      </p:sp>
      <p:pic>
        <p:nvPicPr>
          <p:cNvPr id="7" name="Image 2" descr="https://kimi-img.moonshot.cn/pub/slides/slides_tmpl/image/25-09-04-11:32:28-d2sggj61bb2p4onbokt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0860" y="4356735"/>
            <a:ext cx="2536190" cy="1071245"/>
          </a:xfrm>
          <a:prstGeom prst="rect">
            <a:avLst/>
          </a:prstGeom>
        </p:spPr>
      </p:pic>
      <p:pic>
        <p:nvPicPr>
          <p:cNvPr id="8" name="Image 3" descr="https://kimi-img.moonshot.cn/pub/slides/slides_tmpl/image/25-09-04-11:32:28-d2sggj61bb2p4onbokt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3085" y="4183380"/>
            <a:ext cx="1534160" cy="647700"/>
          </a:xfrm>
          <a:prstGeom prst="rect">
            <a:avLst/>
          </a:prstGeom>
        </p:spPr>
      </p:pic>
      <p:sp>
        <p:nvSpPr>
          <p:cNvPr id="9" name="Shape 3"/>
          <p:cNvSpPr/>
          <p:nvPr/>
        </p:nvSpPr>
        <p:spPr>
          <a:xfrm flipH="1">
            <a:off x="2285365" y="6424295"/>
            <a:ext cx="9350375" cy="0"/>
          </a:xfrm>
          <a:prstGeom prst="line">
            <a:avLst/>
          </a:prstGeom>
          <a:noFill/>
          <a:ln w="16510">
            <a:solidFill>
              <a:srgbClr val="C00000"/>
            </a:solidFill>
            <a:prstDash val="solid"/>
            <a:headEnd type="none"/>
            <a:tailEnd type="none"/>
          </a:ln>
        </p:spPr>
      </p:sp>
      <p:pic>
        <p:nvPicPr>
          <p:cNvPr id="10" name="Image 4" descr="https://kimi-img.moonshot.cn/pub/slides/slides_tmpl/image/25-09-04-11:32:28-d2sggj61bb2p4onboks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20655" y="269875"/>
            <a:ext cx="1450975" cy="207010"/>
          </a:xfrm>
          <a:prstGeom prst="rect">
            <a:avLst/>
          </a:prstGeom>
        </p:spPr>
      </p:pic>
      <p:pic>
        <p:nvPicPr>
          <p:cNvPr id="11" name="Image 5" descr="https://kimi-img.moonshot.cn/pub/slides/slides_tmpl/image/25-09-04-11:32:28-d2sggj61bb2p4onbokt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9705" y="1694815"/>
            <a:ext cx="908050" cy="9080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4-11:32:32-d2sggk61bb2p4onbol4g.jp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 rot="10800000">
            <a:off x="-4445" y="-635"/>
            <a:ext cx="12192000" cy="6663690"/>
          </a:xfrm>
          <a:prstGeom prst="rect">
            <a:avLst/>
          </a:prstGeom>
          <a:gradFill flip="none" rotWithShape="1">
            <a:gsLst>
              <a:gs pos="0">
                <a:srgbClr val="EBE7E2">
                  <a:alpha val="33000"/>
                </a:srgbClr>
              </a:gs>
              <a:gs pos="100000">
                <a:srgbClr val="BDA08D">
                  <a:alpha val="24000"/>
                </a:srgbClr>
              </a:gs>
            </a:gsLst>
            <a:lin ang="5400000" scaled="1"/>
          </a:gradFill>
        </p:spPr>
      </p:sp>
      <p:sp>
        <p:nvSpPr>
          <p:cNvPr id="4" name="Text 1"/>
          <p:cNvSpPr/>
          <p:nvPr/>
        </p:nvSpPr>
        <p:spPr>
          <a:xfrm rot="10800000">
            <a:off x="-4445" y="-635"/>
            <a:ext cx="12192000" cy="666369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5" name="Image 1" descr="https://kimi-img.moonshot.cn/pub/slides/slides_tmpl/image/25-09-04-11:32:29-d2sggje1bb2p4onbol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7219950" y="0"/>
            <a:ext cx="4972050" cy="6859270"/>
          </a:xfrm>
          <a:prstGeom prst="rect">
            <a:avLst/>
          </a:prstGeom>
        </p:spPr>
      </p:pic>
      <p:sp>
        <p:nvSpPr>
          <p:cNvPr id="6" name="Shape 2"/>
          <p:cNvSpPr/>
          <p:nvPr>
            <p:custDataLst>
              <p:tags r:id="rId3"/>
            </p:custDataLst>
          </p:nvPr>
        </p:nvSpPr>
        <p:spPr>
          <a:xfrm>
            <a:off x="872490" y="2858770"/>
            <a:ext cx="3648075" cy="3377565"/>
          </a:xfrm>
          <a:prstGeom prst="rect">
            <a:avLst/>
          </a:prstGeom>
          <a:solidFill>
            <a:srgbClr val="FFFFFF">
              <a:alpha val="21176"/>
            </a:srgbClr>
          </a:solidFill>
          <a:ln w="19050">
            <a:solidFill>
              <a:srgbClr val="BDA08D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872490" y="2858770"/>
            <a:ext cx="3648075" cy="337756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4"/>
          <p:cNvSpPr/>
          <p:nvPr>
            <p:custDataLst>
              <p:tags r:id="rId4"/>
            </p:custDataLst>
          </p:nvPr>
        </p:nvSpPr>
        <p:spPr>
          <a:xfrm flipV="1">
            <a:off x="7588885" y="1982470"/>
            <a:ext cx="3697605" cy="876300"/>
          </a:xfrm>
          <a:prstGeom prst="rect">
            <a:avLst/>
          </a:prstGeom>
          <a:solidFill>
            <a:srgbClr val="FFFFFF"/>
          </a:solidFill>
          <a:ln w="19050">
            <a:solidFill>
              <a:srgbClr val="5E4230"/>
            </a:solidFill>
            <a:prstDash val="solid"/>
          </a:ln>
        </p:spPr>
      </p:sp>
      <p:sp>
        <p:nvSpPr>
          <p:cNvPr id="9" name="Text 5"/>
          <p:cNvSpPr/>
          <p:nvPr/>
        </p:nvSpPr>
        <p:spPr>
          <a:xfrm>
            <a:off x="7588885" y="1982470"/>
            <a:ext cx="3697605" cy="87630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Shape 6"/>
          <p:cNvSpPr/>
          <p:nvPr>
            <p:custDataLst>
              <p:tags r:id="rId5"/>
            </p:custDataLst>
          </p:nvPr>
        </p:nvSpPr>
        <p:spPr>
          <a:xfrm flipV="1">
            <a:off x="872490" y="1982470"/>
            <a:ext cx="3647440" cy="876300"/>
          </a:xfrm>
          <a:prstGeom prst="rect">
            <a:avLst/>
          </a:prstGeom>
          <a:solidFill>
            <a:srgbClr val="FFFFFF"/>
          </a:solidFill>
          <a:ln w="19050">
            <a:solidFill>
              <a:srgbClr val="5E4230"/>
            </a:solidFill>
            <a:prstDash val="solid"/>
          </a:ln>
        </p:spPr>
      </p:sp>
      <p:sp>
        <p:nvSpPr>
          <p:cNvPr id="11" name="Text 7"/>
          <p:cNvSpPr/>
          <p:nvPr/>
        </p:nvSpPr>
        <p:spPr>
          <a:xfrm>
            <a:off x="872490" y="1982470"/>
            <a:ext cx="3647440" cy="87630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Text 8"/>
          <p:cNvSpPr/>
          <p:nvPr/>
        </p:nvSpPr>
        <p:spPr>
          <a:xfrm>
            <a:off x="754380" y="734060"/>
            <a:ext cx="11116310" cy="42723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1" dirty="0">
                <a:solidFill>
                  <a:srgbClr val="5E423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隐忍曲线与双峰情绪</a:t>
            </a:r>
            <a:endParaRPr lang="en-US" sz="1600" dirty="0"/>
          </a:p>
        </p:txBody>
      </p:sp>
      <p:sp>
        <p:nvSpPr>
          <p:cNvPr id="13" name="Shape 9"/>
          <p:cNvSpPr/>
          <p:nvPr/>
        </p:nvSpPr>
        <p:spPr>
          <a:xfrm flipH="1">
            <a:off x="873125" y="715010"/>
            <a:ext cx="2133600" cy="0"/>
          </a:xfrm>
          <a:prstGeom prst="line">
            <a:avLst/>
          </a:prstGeom>
          <a:noFill/>
          <a:ln w="16510">
            <a:gradFill flip="none" rotWithShape="1">
              <a:gsLst>
                <a:gs pos="0">
                  <a:srgbClr val="C00000">
                    <a:alpha val="0"/>
                  </a:srgbClr>
                </a:gs>
                <a:gs pos="100000">
                  <a:srgbClr val="C00000"/>
                </a:gs>
              </a:gsLst>
              <a:lin ang="21420000" scaled="1"/>
            </a:gradFill>
            <a:prstDash val="solid"/>
            <a:headEnd type="none"/>
            <a:tailEnd type="none"/>
          </a:ln>
        </p:spPr>
      </p:sp>
      <p:pic>
        <p:nvPicPr>
          <p:cNvPr id="14" name="Image 2" descr="https://kimi-img.moonshot.cn/pub/slides/slides_tmpl/image/25-09-04-11:32:39-d2sgglu1bb2p4onbold0.pn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rcRect l="62" r="62"/>
          <a:stretch>
            <a:fillRect/>
          </a:stretch>
        </p:blipFill>
        <p:spPr>
          <a:xfrm>
            <a:off x="4520565" y="1984375"/>
            <a:ext cx="3068320" cy="4251960"/>
          </a:xfrm>
          <a:prstGeom prst="rect">
            <a:avLst/>
          </a:prstGeom>
        </p:spPr>
      </p:pic>
      <p:sp>
        <p:nvSpPr>
          <p:cNvPr id="15" name="Shape 10"/>
          <p:cNvSpPr/>
          <p:nvPr>
            <p:custDataLst>
              <p:tags r:id="rId8"/>
            </p:custDataLst>
          </p:nvPr>
        </p:nvSpPr>
        <p:spPr>
          <a:xfrm>
            <a:off x="7588885" y="2858770"/>
            <a:ext cx="3699510" cy="3377565"/>
          </a:xfrm>
          <a:prstGeom prst="rect">
            <a:avLst/>
          </a:prstGeom>
          <a:solidFill>
            <a:srgbClr val="FFFFFF">
              <a:alpha val="21176"/>
            </a:srgbClr>
          </a:solidFill>
          <a:ln w="19050">
            <a:solidFill>
              <a:srgbClr val="BDA08D"/>
            </a:solidFill>
            <a:prstDash val="solid"/>
          </a:ln>
        </p:spPr>
      </p:sp>
      <p:sp>
        <p:nvSpPr>
          <p:cNvPr id="16" name="Text 11"/>
          <p:cNvSpPr/>
          <p:nvPr/>
        </p:nvSpPr>
        <p:spPr>
          <a:xfrm>
            <a:off x="7588885" y="2858770"/>
            <a:ext cx="3699510" cy="337756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17" name="Image 3" descr="https://kimi-img.moonshot.cn/pub/slides/slides_tmpl/image/25-09-04-11:32:29-d2sggje1bb2p4onbol1g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5025" y="410845"/>
            <a:ext cx="913765" cy="272415"/>
          </a:xfrm>
          <a:prstGeom prst="rect">
            <a:avLst/>
          </a:prstGeom>
        </p:spPr>
      </p:pic>
      <p:sp>
        <p:nvSpPr>
          <p:cNvPr id="18" name="Shape 12"/>
          <p:cNvSpPr/>
          <p:nvPr>
            <p:custDataLst>
              <p:tags r:id="rId10"/>
            </p:custDataLst>
          </p:nvPr>
        </p:nvSpPr>
        <p:spPr>
          <a:xfrm>
            <a:off x="1345565" y="3045460"/>
            <a:ext cx="280035" cy="280035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C00000"/>
          </a:solidFill>
        </p:spPr>
      </p:sp>
      <p:sp>
        <p:nvSpPr>
          <p:cNvPr id="19" name="Text 13"/>
          <p:cNvSpPr/>
          <p:nvPr>
            <p:custDataLst>
              <p:tags r:id="rId11"/>
            </p:custDataLst>
          </p:nvPr>
        </p:nvSpPr>
        <p:spPr>
          <a:xfrm>
            <a:off x="1345565" y="3045460"/>
            <a:ext cx="280035" cy="28003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algn="ctr">
              <a:lnSpc>
                <a:spcPct val="100000"/>
              </a:lnSpc>
            </a:pPr>
            <a:r>
              <a:rPr lang="en-US" sz="1800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1</a:t>
            </a:r>
            <a:endParaRPr lang="en-US" sz="1600" dirty="0"/>
          </a:p>
        </p:txBody>
      </p:sp>
      <p:sp>
        <p:nvSpPr>
          <p:cNvPr id="20" name="Text 14"/>
          <p:cNvSpPr/>
          <p:nvPr>
            <p:custDataLst>
              <p:tags r:id="rId12"/>
            </p:custDataLst>
          </p:nvPr>
        </p:nvSpPr>
        <p:spPr>
          <a:xfrm>
            <a:off x="1266190" y="2065020"/>
            <a:ext cx="2974340" cy="30559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5E423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传统情感表达</a:t>
            </a:r>
            <a:endParaRPr lang="en-US" sz="1600" dirty="0"/>
          </a:p>
        </p:txBody>
      </p:sp>
      <p:sp>
        <p:nvSpPr>
          <p:cNvPr id="21" name="Shape 15"/>
          <p:cNvSpPr/>
          <p:nvPr>
            <p:custDataLst>
              <p:tags r:id="rId13"/>
            </p:custDataLst>
          </p:nvPr>
        </p:nvSpPr>
        <p:spPr>
          <a:xfrm>
            <a:off x="1231265" y="3782060"/>
            <a:ext cx="3087370" cy="2047875"/>
          </a:xfrm>
          <a:prstGeom prst="rect">
            <a:avLst/>
          </a:prstGeom>
          <a:solidFill>
            <a:srgbClr val="000000">
              <a:alpha val="0"/>
            </a:srgbClr>
          </a:solidFill>
        </p:spPr>
      </p:sp>
      <p:sp>
        <p:nvSpPr>
          <p:cNvPr id="22" name="Text 16"/>
          <p:cNvSpPr/>
          <p:nvPr>
            <p:custDataLst>
              <p:tags r:id="rId14"/>
            </p:custDataLst>
          </p:nvPr>
        </p:nvSpPr>
        <p:spPr>
          <a:xfrm>
            <a:off x="1231265" y="3274060"/>
            <a:ext cx="3087370" cy="2047875"/>
          </a:xfrm>
          <a:prstGeom prst="rect">
            <a:avLst/>
          </a:prstGeom>
          <a:noFill/>
        </p:spPr>
        <p:txBody>
          <a:bodyPr wrap="square" lIns="45720" tIns="91440" rIns="91440" bIns="45720" rtlCol="0" anchor="t"/>
          <a:lstStyle/>
          <a:p>
            <a:pPr algn="just">
              <a:lnSpc>
                <a:spcPct val="130000"/>
              </a:lnSpc>
            </a:pPr>
            <a:r>
              <a:rPr lang="en-US" sz="1400" dirty="0">
                <a:solidFill>
                  <a:srgbClr val="5E423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《东京物语》中情感表达含蓄克制，痛苦与不满以“无奈”“沉默”呈现，情绪波动曲线平缓，无极端情绪峰值。</a:t>
            </a:r>
            <a:endParaRPr lang="en-US" sz="1600" dirty="0"/>
          </a:p>
        </p:txBody>
      </p:sp>
      <p:sp>
        <p:nvSpPr>
          <p:cNvPr id="23" name="Shape 17"/>
          <p:cNvSpPr/>
          <p:nvPr>
            <p:custDataLst>
              <p:tags r:id="rId15"/>
            </p:custDataLst>
          </p:nvPr>
        </p:nvSpPr>
        <p:spPr>
          <a:xfrm>
            <a:off x="7973060" y="2994025"/>
            <a:ext cx="280035" cy="280035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C00000"/>
          </a:solidFill>
        </p:spPr>
      </p:sp>
      <p:sp>
        <p:nvSpPr>
          <p:cNvPr id="24" name="Text 18"/>
          <p:cNvSpPr/>
          <p:nvPr>
            <p:custDataLst>
              <p:tags r:id="rId16"/>
            </p:custDataLst>
          </p:nvPr>
        </p:nvSpPr>
        <p:spPr>
          <a:xfrm>
            <a:off x="7973060" y="2994025"/>
            <a:ext cx="280035" cy="28003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algn="ctr">
              <a:lnSpc>
                <a:spcPct val="100000"/>
              </a:lnSpc>
            </a:pPr>
            <a:r>
              <a:rPr lang="en-US" sz="1800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2</a:t>
            </a:r>
            <a:endParaRPr lang="en-US" sz="1600" dirty="0"/>
          </a:p>
        </p:txBody>
      </p:sp>
      <p:sp>
        <p:nvSpPr>
          <p:cNvPr id="25" name="Text 19"/>
          <p:cNvSpPr/>
          <p:nvPr>
            <p:custDataLst>
              <p:tags r:id="rId17"/>
            </p:custDataLst>
          </p:nvPr>
        </p:nvSpPr>
        <p:spPr>
          <a:xfrm>
            <a:off x="7903845" y="2065020"/>
            <a:ext cx="2974340" cy="30559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5E423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当代情感表达</a:t>
            </a:r>
            <a:endParaRPr lang="en-US" sz="1600" dirty="0"/>
          </a:p>
        </p:txBody>
      </p:sp>
      <p:sp>
        <p:nvSpPr>
          <p:cNvPr id="26" name="Shape 20"/>
          <p:cNvSpPr/>
          <p:nvPr>
            <p:custDataLst>
              <p:tags r:id="rId18"/>
            </p:custDataLst>
          </p:nvPr>
        </p:nvSpPr>
        <p:spPr>
          <a:xfrm>
            <a:off x="7868920" y="3782060"/>
            <a:ext cx="3087370" cy="2047875"/>
          </a:xfrm>
          <a:prstGeom prst="rect">
            <a:avLst/>
          </a:prstGeom>
          <a:solidFill>
            <a:srgbClr val="000000">
              <a:alpha val="0"/>
            </a:srgbClr>
          </a:solidFill>
        </p:spPr>
      </p:sp>
      <p:sp>
        <p:nvSpPr>
          <p:cNvPr id="27" name="Text 21"/>
          <p:cNvSpPr/>
          <p:nvPr>
            <p:custDataLst>
              <p:tags r:id="rId19"/>
            </p:custDataLst>
          </p:nvPr>
        </p:nvSpPr>
        <p:spPr>
          <a:xfrm>
            <a:off x="7790815" y="3274060"/>
            <a:ext cx="3087370" cy="2047875"/>
          </a:xfrm>
          <a:prstGeom prst="rect">
            <a:avLst/>
          </a:prstGeom>
          <a:noFill/>
        </p:spPr>
        <p:txBody>
          <a:bodyPr wrap="square" lIns="45720" tIns="91440" rIns="91440" bIns="45720" rtlCol="0" anchor="t"/>
          <a:lstStyle/>
          <a:p>
            <a:pPr algn="just">
              <a:lnSpc>
                <a:spcPct val="130000"/>
              </a:lnSpc>
            </a:pPr>
            <a:r>
              <a:rPr lang="en-US" sz="1400" dirty="0">
                <a:solidFill>
                  <a:srgbClr val="5E423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网络“断亲”话语中情感表达直白强烈，呈现双峰值：高负面情绪（痛苦、吐槽）与高正面情绪（自由、解脱），个体情绪价值获得空前重视。</a:t>
            </a:r>
            <a:endParaRPr lang="en-US" sz="1600" dirty="0"/>
          </a:p>
        </p:txBody>
      </p:sp>
      <p:pic>
        <p:nvPicPr>
          <p:cNvPr id="29" name="图片 28" descr="b3eafbe18c234e928fa9719be359bc2d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07770" y="4284980"/>
            <a:ext cx="3110865" cy="1695450"/>
          </a:xfrm>
          <a:prstGeom prst="rect">
            <a:avLst/>
          </a:prstGeom>
        </p:spPr>
      </p:pic>
      <p:pic>
        <p:nvPicPr>
          <p:cNvPr id="30" name="图片 29" descr="cffb97d88a964f6d07d9d1119df2155c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589520" y="4504690"/>
            <a:ext cx="3705860" cy="173164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4-11:32:32-d2sggk61bb2p4onbol4g.jp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 rot="10800000">
            <a:off x="-113030" y="-635"/>
            <a:ext cx="12192000" cy="6663690"/>
          </a:xfrm>
          <a:prstGeom prst="rect">
            <a:avLst/>
          </a:prstGeom>
          <a:gradFill flip="none" rotWithShape="1">
            <a:gsLst>
              <a:gs pos="0">
                <a:srgbClr val="EBE7E2">
                  <a:alpha val="33000"/>
                </a:srgbClr>
              </a:gs>
              <a:gs pos="100000">
                <a:srgbClr val="BDA08D">
                  <a:alpha val="24000"/>
                </a:srgbClr>
              </a:gs>
            </a:gsLst>
            <a:lin ang="5400000" scaled="1"/>
          </a:gradFill>
        </p:spPr>
      </p:sp>
      <p:sp>
        <p:nvSpPr>
          <p:cNvPr id="4" name="Text 1"/>
          <p:cNvSpPr/>
          <p:nvPr/>
        </p:nvSpPr>
        <p:spPr>
          <a:xfrm rot="10800000">
            <a:off x="-4445" y="-635"/>
            <a:ext cx="12192000" cy="666369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5" name="Image 1" descr="https://kimi-img.moonshot.cn/pub/slides/slides_tmpl/image/25-09-04-11:32:29-d2sggje1bb2p4onbol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7219950" y="0"/>
            <a:ext cx="4972050" cy="6859270"/>
          </a:xfrm>
          <a:prstGeom prst="rect">
            <a:avLst/>
          </a:prstGeom>
        </p:spPr>
      </p:pic>
      <p:sp>
        <p:nvSpPr>
          <p:cNvPr id="6" name="Shape 2"/>
          <p:cNvSpPr/>
          <p:nvPr>
            <p:custDataLst>
              <p:tags r:id="rId3"/>
            </p:custDataLst>
          </p:nvPr>
        </p:nvSpPr>
        <p:spPr>
          <a:xfrm>
            <a:off x="872490" y="2858770"/>
            <a:ext cx="3648075" cy="3377565"/>
          </a:xfrm>
          <a:prstGeom prst="rect">
            <a:avLst/>
          </a:prstGeom>
          <a:solidFill>
            <a:srgbClr val="FFFFFF">
              <a:alpha val="21176"/>
            </a:srgbClr>
          </a:solidFill>
          <a:ln w="19050">
            <a:solidFill>
              <a:srgbClr val="BDA08D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872490" y="2858770"/>
            <a:ext cx="3648075" cy="337756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4"/>
          <p:cNvSpPr/>
          <p:nvPr>
            <p:custDataLst>
              <p:tags r:id="rId4"/>
            </p:custDataLst>
          </p:nvPr>
        </p:nvSpPr>
        <p:spPr>
          <a:xfrm flipV="1">
            <a:off x="7588885" y="1982470"/>
            <a:ext cx="3697605" cy="876300"/>
          </a:xfrm>
          <a:prstGeom prst="rect">
            <a:avLst/>
          </a:prstGeom>
          <a:solidFill>
            <a:srgbClr val="FFFFFF"/>
          </a:solidFill>
          <a:ln w="19050">
            <a:solidFill>
              <a:srgbClr val="5E4230"/>
            </a:solidFill>
            <a:prstDash val="solid"/>
          </a:ln>
        </p:spPr>
      </p:sp>
      <p:sp>
        <p:nvSpPr>
          <p:cNvPr id="9" name="Text 5"/>
          <p:cNvSpPr/>
          <p:nvPr/>
        </p:nvSpPr>
        <p:spPr>
          <a:xfrm>
            <a:off x="7588885" y="1982470"/>
            <a:ext cx="3697605" cy="87630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Shape 6"/>
          <p:cNvSpPr/>
          <p:nvPr>
            <p:custDataLst>
              <p:tags r:id="rId5"/>
            </p:custDataLst>
          </p:nvPr>
        </p:nvSpPr>
        <p:spPr>
          <a:xfrm flipV="1">
            <a:off x="872490" y="1982470"/>
            <a:ext cx="3647440" cy="876300"/>
          </a:xfrm>
          <a:prstGeom prst="rect">
            <a:avLst/>
          </a:prstGeom>
          <a:solidFill>
            <a:srgbClr val="FFFFFF"/>
          </a:solidFill>
          <a:ln w="19050">
            <a:solidFill>
              <a:srgbClr val="5E4230"/>
            </a:solidFill>
            <a:prstDash val="solid"/>
          </a:ln>
        </p:spPr>
      </p:sp>
      <p:sp>
        <p:nvSpPr>
          <p:cNvPr id="11" name="Text 7"/>
          <p:cNvSpPr/>
          <p:nvPr/>
        </p:nvSpPr>
        <p:spPr>
          <a:xfrm>
            <a:off x="872490" y="1982470"/>
            <a:ext cx="3647440" cy="87630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Text 8"/>
          <p:cNvSpPr/>
          <p:nvPr/>
        </p:nvSpPr>
        <p:spPr>
          <a:xfrm>
            <a:off x="754380" y="734060"/>
            <a:ext cx="11116310" cy="6508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2800" b="1" dirty="0">
                <a:solidFill>
                  <a:srgbClr val="5E4230"/>
                </a:solidFill>
                <a:latin typeface="MiSans" pitchFamily="34" charset="-122"/>
                <a:ea typeface="MiSans" pitchFamily="34" charset="-122"/>
                <a:cs typeface="MiSans" pitchFamily="34" charset="-120"/>
                <a:sym typeface="+mn-ea"/>
              </a:rPr>
              <a:t>情感表达：从压抑到宣泄</a:t>
            </a:r>
            <a:endParaRPr lang="en-US" sz="1600" dirty="0"/>
          </a:p>
        </p:txBody>
      </p:sp>
      <p:sp>
        <p:nvSpPr>
          <p:cNvPr id="13" name="Shape 9"/>
          <p:cNvSpPr/>
          <p:nvPr/>
        </p:nvSpPr>
        <p:spPr>
          <a:xfrm flipH="1">
            <a:off x="873125" y="715010"/>
            <a:ext cx="2133600" cy="0"/>
          </a:xfrm>
          <a:prstGeom prst="line">
            <a:avLst/>
          </a:prstGeom>
          <a:noFill/>
          <a:ln w="16510">
            <a:gradFill flip="none" rotWithShape="1">
              <a:gsLst>
                <a:gs pos="0">
                  <a:srgbClr val="C00000">
                    <a:alpha val="0"/>
                  </a:srgbClr>
                </a:gs>
                <a:gs pos="100000">
                  <a:srgbClr val="C00000"/>
                </a:gs>
              </a:gsLst>
              <a:lin ang="21420000" scaled="1"/>
            </a:gradFill>
            <a:prstDash val="solid"/>
            <a:headEnd type="none"/>
            <a:tailEnd type="none"/>
          </a:ln>
        </p:spPr>
      </p:sp>
      <p:pic>
        <p:nvPicPr>
          <p:cNvPr id="14" name="Image 2" descr="https://kimi-img.moonshot.cn/pub/slides/slides_tmpl/image/25-09-04-11:32:39-d2sgglu1bb2p4onbold0.pn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rcRect l="62" r="62"/>
          <a:stretch>
            <a:fillRect/>
          </a:stretch>
        </p:blipFill>
        <p:spPr>
          <a:xfrm>
            <a:off x="4520565" y="1984375"/>
            <a:ext cx="3068320" cy="4251960"/>
          </a:xfrm>
          <a:prstGeom prst="rect">
            <a:avLst/>
          </a:prstGeom>
        </p:spPr>
      </p:pic>
      <p:sp>
        <p:nvSpPr>
          <p:cNvPr id="15" name="Shape 10"/>
          <p:cNvSpPr/>
          <p:nvPr>
            <p:custDataLst>
              <p:tags r:id="rId8"/>
            </p:custDataLst>
          </p:nvPr>
        </p:nvSpPr>
        <p:spPr>
          <a:xfrm>
            <a:off x="7588885" y="2858770"/>
            <a:ext cx="3699510" cy="3377565"/>
          </a:xfrm>
          <a:prstGeom prst="rect">
            <a:avLst/>
          </a:prstGeom>
          <a:solidFill>
            <a:srgbClr val="FFFFFF">
              <a:alpha val="21176"/>
            </a:srgbClr>
          </a:solidFill>
          <a:ln w="19050">
            <a:solidFill>
              <a:srgbClr val="BDA08D"/>
            </a:solidFill>
            <a:prstDash val="solid"/>
          </a:ln>
        </p:spPr>
      </p:sp>
      <p:sp>
        <p:nvSpPr>
          <p:cNvPr id="16" name="Text 11"/>
          <p:cNvSpPr/>
          <p:nvPr/>
        </p:nvSpPr>
        <p:spPr>
          <a:xfrm>
            <a:off x="7588885" y="2858770"/>
            <a:ext cx="3699510" cy="337756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17" name="Image 3" descr="https://kimi-img.moonshot.cn/pub/slides/slides_tmpl/image/25-09-04-11:32:29-d2sggje1bb2p4onbol1g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5025" y="410845"/>
            <a:ext cx="913765" cy="272415"/>
          </a:xfrm>
          <a:prstGeom prst="rect">
            <a:avLst/>
          </a:prstGeom>
        </p:spPr>
      </p:pic>
      <p:sp>
        <p:nvSpPr>
          <p:cNvPr id="18" name="Shape 12"/>
          <p:cNvSpPr/>
          <p:nvPr>
            <p:custDataLst>
              <p:tags r:id="rId10"/>
            </p:custDataLst>
          </p:nvPr>
        </p:nvSpPr>
        <p:spPr>
          <a:xfrm>
            <a:off x="1065530" y="2983865"/>
            <a:ext cx="280035" cy="280035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C00000"/>
          </a:solidFill>
        </p:spPr>
      </p:sp>
      <p:sp>
        <p:nvSpPr>
          <p:cNvPr id="21" name="Shape 15"/>
          <p:cNvSpPr/>
          <p:nvPr>
            <p:custDataLst>
              <p:tags r:id="rId11"/>
            </p:custDataLst>
          </p:nvPr>
        </p:nvSpPr>
        <p:spPr>
          <a:xfrm>
            <a:off x="1231265" y="3782060"/>
            <a:ext cx="3087370" cy="2047875"/>
          </a:xfrm>
          <a:prstGeom prst="rect">
            <a:avLst/>
          </a:prstGeom>
          <a:solidFill>
            <a:srgbClr val="000000">
              <a:alpha val="0"/>
            </a:srgbClr>
          </a:solidFill>
        </p:spPr>
      </p:sp>
      <p:sp>
        <p:nvSpPr>
          <p:cNvPr id="22" name="Text 16"/>
          <p:cNvSpPr/>
          <p:nvPr>
            <p:custDataLst>
              <p:tags r:id="rId12"/>
            </p:custDataLst>
          </p:nvPr>
        </p:nvSpPr>
        <p:spPr>
          <a:xfrm>
            <a:off x="1231265" y="3782060"/>
            <a:ext cx="3087370" cy="2047875"/>
          </a:xfrm>
          <a:prstGeom prst="rect">
            <a:avLst/>
          </a:prstGeom>
          <a:noFill/>
        </p:spPr>
        <p:txBody>
          <a:bodyPr wrap="square" lIns="45720" tIns="91440" rIns="91440" bIns="45720" rtlCol="0" anchor="t"/>
          <a:lstStyle/>
          <a:p>
            <a:pPr algn="just">
              <a:lnSpc>
                <a:spcPct val="130000"/>
              </a:lnSpc>
            </a:pPr>
            <a:endParaRPr lang="en-US" sz="1600" dirty="0"/>
          </a:p>
        </p:txBody>
      </p:sp>
      <p:sp>
        <p:nvSpPr>
          <p:cNvPr id="23" name="Shape 17"/>
          <p:cNvSpPr/>
          <p:nvPr>
            <p:custDataLst>
              <p:tags r:id="rId13"/>
            </p:custDataLst>
          </p:nvPr>
        </p:nvSpPr>
        <p:spPr>
          <a:xfrm>
            <a:off x="7868920" y="3108960"/>
            <a:ext cx="280035" cy="280035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C00000"/>
          </a:solidFill>
        </p:spPr>
      </p:sp>
      <p:sp>
        <p:nvSpPr>
          <p:cNvPr id="24" name="Text 18"/>
          <p:cNvSpPr/>
          <p:nvPr>
            <p:custDataLst>
              <p:tags r:id="rId14"/>
            </p:custDataLst>
          </p:nvPr>
        </p:nvSpPr>
        <p:spPr>
          <a:xfrm>
            <a:off x="7973060" y="3387090"/>
            <a:ext cx="280035" cy="28003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algn="ctr"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5" name="Text 19"/>
          <p:cNvSpPr/>
          <p:nvPr>
            <p:custDataLst>
              <p:tags r:id="rId15"/>
            </p:custDataLst>
          </p:nvPr>
        </p:nvSpPr>
        <p:spPr>
          <a:xfrm>
            <a:off x="7903845" y="2065020"/>
            <a:ext cx="2974340" cy="30559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5E423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当代情感表达</a:t>
            </a:r>
            <a:endParaRPr lang="en-US" sz="1600" dirty="0"/>
          </a:p>
        </p:txBody>
      </p:sp>
      <p:sp>
        <p:nvSpPr>
          <p:cNvPr id="26" name="Shape 20"/>
          <p:cNvSpPr/>
          <p:nvPr>
            <p:custDataLst>
              <p:tags r:id="rId16"/>
            </p:custDataLst>
          </p:nvPr>
        </p:nvSpPr>
        <p:spPr>
          <a:xfrm>
            <a:off x="7868920" y="3782060"/>
            <a:ext cx="3087370" cy="2047875"/>
          </a:xfrm>
          <a:prstGeom prst="rect">
            <a:avLst/>
          </a:prstGeom>
          <a:solidFill>
            <a:srgbClr val="000000">
              <a:alpha val="0"/>
            </a:srgbClr>
          </a:solidFill>
        </p:spPr>
      </p:sp>
      <p:sp>
        <p:nvSpPr>
          <p:cNvPr id="27" name="Text 21"/>
          <p:cNvSpPr/>
          <p:nvPr>
            <p:custDataLst>
              <p:tags r:id="rId17"/>
            </p:custDataLst>
          </p:nvPr>
        </p:nvSpPr>
        <p:spPr>
          <a:xfrm>
            <a:off x="7868920" y="3782060"/>
            <a:ext cx="3087370" cy="2047875"/>
          </a:xfrm>
          <a:prstGeom prst="rect">
            <a:avLst/>
          </a:prstGeom>
          <a:noFill/>
        </p:spPr>
        <p:txBody>
          <a:bodyPr wrap="square" lIns="45720" tIns="91440" rIns="91440" bIns="45720" rtlCol="0" anchor="t"/>
          <a:lstStyle/>
          <a:p>
            <a:pPr algn="just">
              <a:lnSpc>
                <a:spcPct val="130000"/>
              </a:lnSpc>
            </a:pPr>
            <a:endParaRPr lang="en-US" sz="1600" dirty="0"/>
          </a:p>
        </p:txBody>
      </p:sp>
      <p:pic>
        <p:nvPicPr>
          <p:cNvPr id="28" name="图片 27" descr="3f4697d9d9efe97cd9d2a11b30f60932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73125" y="1348105"/>
            <a:ext cx="10412730" cy="49460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4-11:32:32-d2sggk61bb2p4onbol4g.jp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 rot="10800000">
            <a:off x="-113030" y="-635"/>
            <a:ext cx="12192000" cy="6663690"/>
          </a:xfrm>
          <a:prstGeom prst="rect">
            <a:avLst/>
          </a:prstGeom>
          <a:gradFill flip="none" rotWithShape="1">
            <a:gsLst>
              <a:gs pos="0">
                <a:srgbClr val="EBE7E2">
                  <a:alpha val="33000"/>
                </a:srgbClr>
              </a:gs>
              <a:gs pos="100000">
                <a:srgbClr val="BDA08D">
                  <a:alpha val="24000"/>
                </a:srgbClr>
              </a:gs>
            </a:gsLst>
            <a:lin ang="5400000" scaled="1"/>
          </a:gradFill>
        </p:spPr>
      </p:sp>
      <p:sp>
        <p:nvSpPr>
          <p:cNvPr id="4" name="Text 1"/>
          <p:cNvSpPr/>
          <p:nvPr/>
        </p:nvSpPr>
        <p:spPr>
          <a:xfrm rot="10800000">
            <a:off x="-4445" y="-635"/>
            <a:ext cx="12192000" cy="666369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5" name="Image 1" descr="https://kimi-img.moonshot.cn/pub/slides/slides_tmpl/image/25-09-04-11:32:29-d2sggje1bb2p4onbol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7219950" y="0"/>
            <a:ext cx="4972050" cy="6859270"/>
          </a:xfrm>
          <a:prstGeom prst="rect">
            <a:avLst/>
          </a:prstGeom>
        </p:spPr>
      </p:pic>
      <p:sp>
        <p:nvSpPr>
          <p:cNvPr id="6" name="Shape 2"/>
          <p:cNvSpPr/>
          <p:nvPr>
            <p:custDataLst>
              <p:tags r:id="rId3"/>
            </p:custDataLst>
          </p:nvPr>
        </p:nvSpPr>
        <p:spPr>
          <a:xfrm>
            <a:off x="872490" y="2858770"/>
            <a:ext cx="3648075" cy="3377565"/>
          </a:xfrm>
          <a:prstGeom prst="rect">
            <a:avLst/>
          </a:prstGeom>
          <a:solidFill>
            <a:srgbClr val="FFFFFF">
              <a:alpha val="21176"/>
            </a:srgbClr>
          </a:solidFill>
          <a:ln w="19050">
            <a:solidFill>
              <a:srgbClr val="BDA08D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872490" y="2858770"/>
            <a:ext cx="3648075" cy="337756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4"/>
          <p:cNvSpPr/>
          <p:nvPr>
            <p:custDataLst>
              <p:tags r:id="rId4"/>
            </p:custDataLst>
          </p:nvPr>
        </p:nvSpPr>
        <p:spPr>
          <a:xfrm flipV="1">
            <a:off x="7588885" y="1982470"/>
            <a:ext cx="3697605" cy="876300"/>
          </a:xfrm>
          <a:prstGeom prst="rect">
            <a:avLst/>
          </a:prstGeom>
          <a:solidFill>
            <a:srgbClr val="FFFFFF"/>
          </a:solidFill>
          <a:ln w="19050">
            <a:solidFill>
              <a:srgbClr val="5E4230"/>
            </a:solidFill>
            <a:prstDash val="solid"/>
          </a:ln>
        </p:spPr>
      </p:sp>
      <p:sp>
        <p:nvSpPr>
          <p:cNvPr id="9" name="Text 5"/>
          <p:cNvSpPr/>
          <p:nvPr/>
        </p:nvSpPr>
        <p:spPr>
          <a:xfrm>
            <a:off x="7588885" y="1982470"/>
            <a:ext cx="3697605" cy="87630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Shape 6"/>
          <p:cNvSpPr/>
          <p:nvPr>
            <p:custDataLst>
              <p:tags r:id="rId5"/>
            </p:custDataLst>
          </p:nvPr>
        </p:nvSpPr>
        <p:spPr>
          <a:xfrm flipV="1">
            <a:off x="872490" y="1982470"/>
            <a:ext cx="3647440" cy="876300"/>
          </a:xfrm>
          <a:prstGeom prst="rect">
            <a:avLst/>
          </a:prstGeom>
          <a:solidFill>
            <a:srgbClr val="FFFFFF"/>
          </a:solidFill>
          <a:ln w="19050">
            <a:solidFill>
              <a:srgbClr val="5E4230"/>
            </a:solidFill>
            <a:prstDash val="solid"/>
          </a:ln>
        </p:spPr>
      </p:sp>
      <p:sp>
        <p:nvSpPr>
          <p:cNvPr id="11" name="Text 7"/>
          <p:cNvSpPr/>
          <p:nvPr/>
        </p:nvSpPr>
        <p:spPr>
          <a:xfrm>
            <a:off x="872490" y="1982470"/>
            <a:ext cx="3647440" cy="87630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Text 8"/>
          <p:cNvSpPr/>
          <p:nvPr/>
        </p:nvSpPr>
        <p:spPr>
          <a:xfrm>
            <a:off x="754380" y="734060"/>
            <a:ext cx="11116310" cy="6508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2800" b="1" dirty="0">
                <a:solidFill>
                  <a:srgbClr val="5E4230"/>
                </a:solidFill>
                <a:latin typeface="MiSans" pitchFamily="34" charset="-122"/>
                <a:ea typeface="MiSans" pitchFamily="34" charset="-122"/>
                <a:cs typeface="MiSans" pitchFamily="34" charset="-120"/>
                <a:sym typeface="+mn-ea"/>
              </a:rPr>
              <a:t>情感表达：从压抑到宣泄</a:t>
            </a:r>
            <a:endParaRPr lang="en-US" sz="1600" dirty="0"/>
          </a:p>
        </p:txBody>
      </p:sp>
      <p:sp>
        <p:nvSpPr>
          <p:cNvPr id="13" name="Shape 9"/>
          <p:cNvSpPr/>
          <p:nvPr/>
        </p:nvSpPr>
        <p:spPr>
          <a:xfrm flipH="1">
            <a:off x="873125" y="715010"/>
            <a:ext cx="2133600" cy="0"/>
          </a:xfrm>
          <a:prstGeom prst="line">
            <a:avLst/>
          </a:prstGeom>
          <a:noFill/>
          <a:ln w="16510">
            <a:gradFill flip="none" rotWithShape="1">
              <a:gsLst>
                <a:gs pos="0">
                  <a:srgbClr val="C00000">
                    <a:alpha val="0"/>
                  </a:srgbClr>
                </a:gs>
                <a:gs pos="100000">
                  <a:srgbClr val="C00000"/>
                </a:gs>
              </a:gsLst>
              <a:lin ang="21420000" scaled="1"/>
            </a:gradFill>
            <a:prstDash val="solid"/>
            <a:headEnd type="none"/>
            <a:tailEnd type="none"/>
          </a:ln>
        </p:spPr>
      </p:sp>
      <p:pic>
        <p:nvPicPr>
          <p:cNvPr id="14" name="Image 2" descr="https://kimi-img.moonshot.cn/pub/slides/slides_tmpl/image/25-09-04-11:32:39-d2sgglu1bb2p4onbold0.pn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rcRect l="62" r="62"/>
          <a:stretch>
            <a:fillRect/>
          </a:stretch>
        </p:blipFill>
        <p:spPr>
          <a:xfrm>
            <a:off x="4520565" y="1984375"/>
            <a:ext cx="3068320" cy="4251960"/>
          </a:xfrm>
          <a:prstGeom prst="rect">
            <a:avLst/>
          </a:prstGeom>
        </p:spPr>
      </p:pic>
      <p:sp>
        <p:nvSpPr>
          <p:cNvPr id="15" name="Shape 10"/>
          <p:cNvSpPr/>
          <p:nvPr>
            <p:custDataLst>
              <p:tags r:id="rId8"/>
            </p:custDataLst>
          </p:nvPr>
        </p:nvSpPr>
        <p:spPr>
          <a:xfrm>
            <a:off x="7588885" y="2858770"/>
            <a:ext cx="3699510" cy="3377565"/>
          </a:xfrm>
          <a:prstGeom prst="rect">
            <a:avLst/>
          </a:prstGeom>
          <a:solidFill>
            <a:srgbClr val="FFFFFF">
              <a:alpha val="21176"/>
            </a:srgbClr>
          </a:solidFill>
          <a:ln w="19050">
            <a:solidFill>
              <a:srgbClr val="BDA08D"/>
            </a:solidFill>
            <a:prstDash val="solid"/>
          </a:ln>
        </p:spPr>
      </p:sp>
      <p:sp>
        <p:nvSpPr>
          <p:cNvPr id="16" name="Text 11"/>
          <p:cNvSpPr/>
          <p:nvPr/>
        </p:nvSpPr>
        <p:spPr>
          <a:xfrm>
            <a:off x="7588885" y="2858770"/>
            <a:ext cx="3699510" cy="337756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17" name="Image 3" descr="https://kimi-img.moonshot.cn/pub/slides/slides_tmpl/image/25-09-04-11:32:29-d2sggje1bb2p4onbol1g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5025" y="410845"/>
            <a:ext cx="913765" cy="272415"/>
          </a:xfrm>
          <a:prstGeom prst="rect">
            <a:avLst/>
          </a:prstGeom>
        </p:spPr>
      </p:pic>
      <p:sp>
        <p:nvSpPr>
          <p:cNvPr id="18" name="Shape 12"/>
          <p:cNvSpPr/>
          <p:nvPr>
            <p:custDataLst>
              <p:tags r:id="rId10"/>
            </p:custDataLst>
          </p:nvPr>
        </p:nvSpPr>
        <p:spPr>
          <a:xfrm>
            <a:off x="1065530" y="2983865"/>
            <a:ext cx="280035" cy="280035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C00000"/>
          </a:solidFill>
        </p:spPr>
      </p:sp>
      <p:sp>
        <p:nvSpPr>
          <p:cNvPr id="21" name="Shape 15"/>
          <p:cNvSpPr/>
          <p:nvPr>
            <p:custDataLst>
              <p:tags r:id="rId11"/>
            </p:custDataLst>
          </p:nvPr>
        </p:nvSpPr>
        <p:spPr>
          <a:xfrm>
            <a:off x="1231265" y="3782060"/>
            <a:ext cx="3087370" cy="2047875"/>
          </a:xfrm>
          <a:prstGeom prst="rect">
            <a:avLst/>
          </a:prstGeom>
          <a:solidFill>
            <a:srgbClr val="000000">
              <a:alpha val="0"/>
            </a:srgbClr>
          </a:solidFill>
        </p:spPr>
      </p:sp>
      <p:sp>
        <p:nvSpPr>
          <p:cNvPr id="22" name="Text 16"/>
          <p:cNvSpPr/>
          <p:nvPr>
            <p:custDataLst>
              <p:tags r:id="rId12"/>
            </p:custDataLst>
          </p:nvPr>
        </p:nvSpPr>
        <p:spPr>
          <a:xfrm>
            <a:off x="1231265" y="3782060"/>
            <a:ext cx="3087370" cy="2047875"/>
          </a:xfrm>
          <a:prstGeom prst="rect">
            <a:avLst/>
          </a:prstGeom>
          <a:noFill/>
        </p:spPr>
        <p:txBody>
          <a:bodyPr wrap="square" lIns="45720" tIns="91440" rIns="91440" bIns="45720" rtlCol="0" anchor="t"/>
          <a:lstStyle/>
          <a:p>
            <a:pPr algn="just">
              <a:lnSpc>
                <a:spcPct val="130000"/>
              </a:lnSpc>
            </a:pPr>
            <a:endParaRPr lang="en-US" sz="1600" dirty="0"/>
          </a:p>
        </p:txBody>
      </p:sp>
      <p:sp>
        <p:nvSpPr>
          <p:cNvPr id="23" name="Shape 17"/>
          <p:cNvSpPr/>
          <p:nvPr>
            <p:custDataLst>
              <p:tags r:id="rId13"/>
            </p:custDataLst>
          </p:nvPr>
        </p:nvSpPr>
        <p:spPr>
          <a:xfrm>
            <a:off x="7868920" y="3108960"/>
            <a:ext cx="280035" cy="280035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C00000"/>
          </a:solidFill>
        </p:spPr>
      </p:sp>
      <p:sp>
        <p:nvSpPr>
          <p:cNvPr id="24" name="Text 18"/>
          <p:cNvSpPr/>
          <p:nvPr>
            <p:custDataLst>
              <p:tags r:id="rId14"/>
            </p:custDataLst>
          </p:nvPr>
        </p:nvSpPr>
        <p:spPr>
          <a:xfrm>
            <a:off x="7973060" y="3387090"/>
            <a:ext cx="280035" cy="28003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algn="ctr"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5" name="Text 19"/>
          <p:cNvSpPr/>
          <p:nvPr>
            <p:custDataLst>
              <p:tags r:id="rId15"/>
            </p:custDataLst>
          </p:nvPr>
        </p:nvSpPr>
        <p:spPr>
          <a:xfrm>
            <a:off x="7903845" y="2065020"/>
            <a:ext cx="2974340" cy="30559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5E423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当代情感表达</a:t>
            </a:r>
            <a:endParaRPr lang="en-US" sz="1600" dirty="0"/>
          </a:p>
        </p:txBody>
      </p:sp>
      <p:sp>
        <p:nvSpPr>
          <p:cNvPr id="26" name="Shape 20"/>
          <p:cNvSpPr/>
          <p:nvPr>
            <p:custDataLst>
              <p:tags r:id="rId16"/>
            </p:custDataLst>
          </p:nvPr>
        </p:nvSpPr>
        <p:spPr>
          <a:xfrm>
            <a:off x="7868920" y="3782060"/>
            <a:ext cx="3087370" cy="2047875"/>
          </a:xfrm>
          <a:prstGeom prst="rect">
            <a:avLst/>
          </a:prstGeom>
          <a:solidFill>
            <a:srgbClr val="000000">
              <a:alpha val="0"/>
            </a:srgbClr>
          </a:solidFill>
        </p:spPr>
      </p:sp>
      <p:sp>
        <p:nvSpPr>
          <p:cNvPr id="27" name="Text 21"/>
          <p:cNvSpPr/>
          <p:nvPr>
            <p:custDataLst>
              <p:tags r:id="rId17"/>
            </p:custDataLst>
          </p:nvPr>
        </p:nvSpPr>
        <p:spPr>
          <a:xfrm>
            <a:off x="7868920" y="3782060"/>
            <a:ext cx="3087370" cy="2047875"/>
          </a:xfrm>
          <a:prstGeom prst="rect">
            <a:avLst/>
          </a:prstGeom>
          <a:noFill/>
        </p:spPr>
        <p:txBody>
          <a:bodyPr wrap="square" lIns="45720" tIns="91440" rIns="91440" bIns="45720" rtlCol="0" anchor="t"/>
          <a:lstStyle/>
          <a:p>
            <a:pPr algn="just">
              <a:lnSpc>
                <a:spcPct val="130000"/>
              </a:lnSpc>
            </a:pPr>
            <a:endParaRPr lang="en-US" sz="1600" dirty="0"/>
          </a:p>
        </p:txBody>
      </p:sp>
      <p:pic>
        <p:nvPicPr>
          <p:cNvPr id="19" name="图片 18" descr="070d2bb180c4cda38682d606488cb28a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35025" y="1308100"/>
            <a:ext cx="10453370" cy="52933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4-11:32:29-d2sggje1bb2p4onbol10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4972050" cy="685927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-4445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EBE7E2">
                  <a:alpha val="33000"/>
                </a:srgbClr>
              </a:gs>
              <a:gs pos="100000">
                <a:srgbClr val="DCCFBF">
                  <a:alpha val="62000"/>
                </a:srgbClr>
              </a:gs>
            </a:gsLst>
            <a:lin ang="5400000" scaled="1"/>
          </a:gradFill>
        </p:spPr>
      </p:sp>
      <p:sp>
        <p:nvSpPr>
          <p:cNvPr id="4" name="Text 1"/>
          <p:cNvSpPr/>
          <p:nvPr/>
        </p:nvSpPr>
        <p:spPr>
          <a:xfrm>
            <a:off x="-4445" y="0"/>
            <a:ext cx="12192000" cy="685800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5" name="Image 1" descr="https://kimi-img.moonshot.cn/pub/slides/slides_tmpl/image/25-09-04-11:32:28-d2sggj61bb2p4onboku0.jpeg"/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 rot="16200000">
            <a:off x="2666365" y="-2670810"/>
            <a:ext cx="6858000" cy="12199620"/>
          </a:xfrm>
          <a:prstGeom prst="rect">
            <a:avLst/>
          </a:prstGeom>
        </p:spPr>
      </p:pic>
      <p:pic>
        <p:nvPicPr>
          <p:cNvPr id="6" name="Image 2" descr="https://kimi-img.moonshot.cn/pub/slides/slides_tmpl/image/25-09-04-11:32:29-d2sggje1bb2p4onbokvg.png"/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-52070" y="2828925"/>
            <a:ext cx="12244070" cy="4401185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7873365" y="1664335"/>
            <a:ext cx="1180465" cy="90110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5400" dirty="0">
                <a:solidFill>
                  <a:srgbClr val="5E4230"/>
                </a:solidFill>
                <a:latin typeface="思源宋体" panose="02020500000000000000" pitchFamily="34" charset="-122"/>
                <a:ea typeface="思源宋体" panose="02020500000000000000" pitchFamily="34" charset="-122"/>
                <a:cs typeface="思源宋体" panose="02020500000000000000" pitchFamily="34" charset="-120"/>
              </a:rPr>
              <a:t>04</a:t>
            </a:r>
            <a:endParaRPr lang="en-US" sz="1600" dirty="0"/>
          </a:p>
        </p:txBody>
      </p:sp>
      <p:sp>
        <p:nvSpPr>
          <p:cNvPr id="8" name="Shape 3"/>
          <p:cNvSpPr/>
          <p:nvPr/>
        </p:nvSpPr>
        <p:spPr>
          <a:xfrm flipH="1">
            <a:off x="593090" y="6446520"/>
            <a:ext cx="7437755" cy="0"/>
          </a:xfrm>
          <a:prstGeom prst="line">
            <a:avLst/>
          </a:prstGeom>
          <a:noFill/>
          <a:ln w="16510">
            <a:gradFill flip="none" rotWithShape="1">
              <a:gsLst>
                <a:gs pos="0">
                  <a:srgbClr val="C00000">
                    <a:alpha val="0"/>
                  </a:srgbClr>
                </a:gs>
                <a:gs pos="100000">
                  <a:srgbClr val="C00000"/>
                </a:gs>
              </a:gsLst>
              <a:lin ang="21420000" scaled="1"/>
            </a:gradFill>
            <a:prstDash val="solid"/>
            <a:headEnd type="none"/>
            <a:tailEnd type="none"/>
          </a:ln>
        </p:spPr>
      </p:sp>
      <p:sp>
        <p:nvSpPr>
          <p:cNvPr id="9" name="Shape 4"/>
          <p:cNvSpPr/>
          <p:nvPr/>
        </p:nvSpPr>
        <p:spPr>
          <a:xfrm flipH="1">
            <a:off x="8968740" y="6446520"/>
            <a:ext cx="2650490" cy="0"/>
          </a:xfrm>
          <a:prstGeom prst="line">
            <a:avLst/>
          </a:prstGeom>
          <a:noFill/>
          <a:ln w="16510">
            <a:gradFill flip="none" rotWithShape="1">
              <a:gsLst>
                <a:gs pos="0">
                  <a:srgbClr val="C00000">
                    <a:alpha val="0"/>
                  </a:srgbClr>
                </a:gs>
                <a:gs pos="100000">
                  <a:srgbClr val="C00000"/>
                </a:gs>
              </a:gsLst>
              <a:lin ang="10740000" scaled="1"/>
            </a:gradFill>
            <a:prstDash val="solid"/>
            <a:headEnd type="none"/>
            <a:tailEnd type="none"/>
          </a:ln>
        </p:spPr>
      </p:sp>
      <p:sp>
        <p:nvSpPr>
          <p:cNvPr id="10" name="Text 5"/>
          <p:cNvSpPr/>
          <p:nvPr/>
        </p:nvSpPr>
        <p:spPr>
          <a:xfrm>
            <a:off x="6865620" y="3195320"/>
            <a:ext cx="4971415" cy="110926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2800" b="1" dirty="0">
                <a:solidFill>
                  <a:srgbClr val="5E423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关系结构：从血缘核心到自我核心</a:t>
            </a:r>
            <a:endParaRPr lang="en-US" sz="1600" dirty="0"/>
          </a:p>
        </p:txBody>
      </p:sp>
      <p:pic>
        <p:nvPicPr>
          <p:cNvPr id="11" name="Image 3" descr="https://kimi-img.moonshot.cn/pub/slides/slides_tmpl/image/25-09-04-11:32:29-d2sggje1bb2p4onbol0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3110" y="6354445"/>
            <a:ext cx="372110" cy="219710"/>
          </a:xfrm>
          <a:prstGeom prst="rect">
            <a:avLst/>
          </a:prstGeom>
        </p:spPr>
      </p:pic>
      <p:pic>
        <p:nvPicPr>
          <p:cNvPr id="12" name="Image 4" descr="https://kimi-img.moonshot.cn/pub/slides/slides_tmpl/image/25-09-04-11:32:29-d2sggje1bb2p4onboku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100000">
            <a:off x="6750685" y="3161665"/>
            <a:ext cx="349250" cy="366395"/>
          </a:xfrm>
          <a:prstGeom prst="rect">
            <a:avLst/>
          </a:prstGeom>
        </p:spPr>
      </p:pic>
      <p:pic>
        <p:nvPicPr>
          <p:cNvPr id="13" name="Image 5" descr="https://kimi-img.moonshot.cn/pub/slides/slides_tmpl/image/25-09-04-11:32:29-d2sggje1bb2p4onbol20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0605" y="0"/>
            <a:ext cx="4352290" cy="5608320"/>
          </a:xfrm>
          <a:prstGeom prst="rect">
            <a:avLst/>
          </a:prstGeom>
        </p:spPr>
      </p:pic>
      <p:pic>
        <p:nvPicPr>
          <p:cNvPr id="14" name="Image 6" descr="https://kimi-img.moonshot.cn/pub/slides/slides_tmpl/image/25-09-04-11:32:29-d2sggje1bb2p4onbol0g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4185" y="3105150"/>
            <a:ext cx="2583180" cy="1724025"/>
          </a:xfrm>
          <a:prstGeom prst="rect">
            <a:avLst/>
          </a:prstGeom>
        </p:spPr>
      </p:pic>
      <p:pic>
        <p:nvPicPr>
          <p:cNvPr id="15" name="Image 7" descr="https://kimi-img.moonshot.cn/pub/slides/slides_tmpl/image/25-09-04-11:32:29-d2sggje1bb2p4onbokv0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15270" y="538480"/>
            <a:ext cx="1331595" cy="50355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4-11:32:37-d2sggle1bb2p4onbolag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4-11:32:32-d2sggk61bb2p4onbol4g.jpg"/>
          <p:cNvPicPr>
            <a:picLocks noChangeAspect="1"/>
          </p:cNvPicPr>
          <p:nvPr/>
        </p:nvPicPr>
        <p:blipFill>
          <a:blip r:embed="rId2">
            <a:alphaModFix amt="60000"/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Shape 0"/>
          <p:cNvSpPr/>
          <p:nvPr/>
        </p:nvSpPr>
        <p:spPr>
          <a:xfrm>
            <a:off x="0" y="2342515"/>
            <a:ext cx="12192000" cy="3787775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5" name="Text 1"/>
          <p:cNvSpPr/>
          <p:nvPr/>
        </p:nvSpPr>
        <p:spPr>
          <a:xfrm>
            <a:off x="0" y="2342515"/>
            <a:ext cx="12192000" cy="378777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2"/>
          <p:cNvSpPr/>
          <p:nvPr/>
        </p:nvSpPr>
        <p:spPr>
          <a:xfrm>
            <a:off x="5047615" y="5645785"/>
            <a:ext cx="656590" cy="0"/>
          </a:xfrm>
          <a:prstGeom prst="line">
            <a:avLst/>
          </a:prstGeom>
          <a:noFill/>
          <a:ln w="25400">
            <a:solidFill>
              <a:srgbClr val="851321"/>
            </a:solidFill>
            <a:prstDash val="solid"/>
            <a:headEnd type="none"/>
            <a:tailEnd type="none"/>
          </a:ln>
        </p:spPr>
      </p:sp>
      <p:sp>
        <p:nvSpPr>
          <p:cNvPr id="7" name="Shape 3"/>
          <p:cNvSpPr/>
          <p:nvPr/>
        </p:nvSpPr>
        <p:spPr>
          <a:xfrm>
            <a:off x="8641080" y="5645785"/>
            <a:ext cx="656590" cy="0"/>
          </a:xfrm>
          <a:prstGeom prst="line">
            <a:avLst/>
          </a:prstGeom>
          <a:noFill/>
          <a:ln w="25400">
            <a:solidFill>
              <a:srgbClr val="851321"/>
            </a:solidFill>
            <a:prstDash val="solid"/>
            <a:headEnd type="none"/>
            <a:tailEnd type="none"/>
          </a:ln>
        </p:spPr>
      </p:sp>
      <p:sp>
        <p:nvSpPr>
          <p:cNvPr id="8" name="Shape 4"/>
          <p:cNvSpPr/>
          <p:nvPr/>
        </p:nvSpPr>
        <p:spPr>
          <a:xfrm>
            <a:off x="520700" y="1895475"/>
            <a:ext cx="3942080" cy="3942080"/>
          </a:xfrm>
          <a:prstGeom prst="ellipse">
            <a:avLst/>
          </a:prstGeom>
          <a:solidFill>
            <a:srgbClr val="D2CAC4"/>
          </a:solidFill>
        </p:spPr>
      </p:sp>
      <p:sp>
        <p:nvSpPr>
          <p:cNvPr id="9" name="Text 5"/>
          <p:cNvSpPr/>
          <p:nvPr/>
        </p:nvSpPr>
        <p:spPr>
          <a:xfrm>
            <a:off x="520700" y="1895475"/>
            <a:ext cx="3942080" cy="394208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Text 6"/>
          <p:cNvSpPr/>
          <p:nvPr/>
        </p:nvSpPr>
        <p:spPr>
          <a:xfrm>
            <a:off x="754380" y="734060"/>
            <a:ext cx="11116310" cy="42723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1" dirty="0">
                <a:solidFill>
                  <a:srgbClr val="5E423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维系型网络与筛选型网络</a:t>
            </a:r>
            <a:endParaRPr lang="en-US" sz="1600" dirty="0"/>
          </a:p>
        </p:txBody>
      </p:sp>
      <p:sp>
        <p:nvSpPr>
          <p:cNvPr id="11" name="Shape 7"/>
          <p:cNvSpPr/>
          <p:nvPr/>
        </p:nvSpPr>
        <p:spPr>
          <a:xfrm flipH="1">
            <a:off x="873125" y="715010"/>
            <a:ext cx="2133600" cy="0"/>
          </a:xfrm>
          <a:prstGeom prst="line">
            <a:avLst/>
          </a:prstGeom>
          <a:noFill/>
          <a:ln w="16510">
            <a:gradFill flip="none" rotWithShape="1">
              <a:gsLst>
                <a:gs pos="0">
                  <a:srgbClr val="C00000">
                    <a:alpha val="0"/>
                  </a:srgbClr>
                </a:gs>
                <a:gs pos="100000">
                  <a:srgbClr val="C00000"/>
                </a:gs>
              </a:gsLst>
              <a:lin ang="21420000" scaled="1"/>
            </a:gradFill>
            <a:prstDash val="solid"/>
            <a:headEnd type="none"/>
            <a:tailEnd type="none"/>
          </a:ln>
        </p:spPr>
      </p:sp>
      <p:pic>
        <p:nvPicPr>
          <p:cNvPr id="12" name="Image 2" descr="https://kimi-img.moonshot.cn/pub/slides/slides_tmpl/image/25-09-04-11:32:37-d2sggle1bb2p4onbolb0.png"/>
          <p:cNvPicPr>
            <a:picLocks noChangeAspect="1"/>
          </p:cNvPicPr>
          <p:nvPr/>
        </p:nvPicPr>
        <p:blipFill>
          <a:blip r:embed="rId3">
            <a:alphaModFix amt="80000"/>
          </a:blip>
          <a:srcRect/>
          <a:stretch>
            <a:fillRect/>
          </a:stretch>
        </p:blipFill>
        <p:spPr>
          <a:xfrm>
            <a:off x="680720" y="1828165"/>
            <a:ext cx="3901440" cy="3901440"/>
          </a:xfrm>
          <a:prstGeom prst="rect">
            <a:avLst/>
          </a:prstGeom>
        </p:spPr>
      </p:pic>
      <p:pic>
        <p:nvPicPr>
          <p:cNvPr id="13" name="Image 3" descr="https://kimi-img.moonshot.cn/pub/slides/slides_tmpl/image/25-09-04-11:32:29-d2sggje1bb2p4onbol1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025" y="410845"/>
            <a:ext cx="913765" cy="272415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071995" y="2517775"/>
            <a:ext cx="1032510" cy="87768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sz="4800" i="1" dirty="0">
                <a:gradFill flip="none" rotWithShape="0">
                  <a:gsLst>
                    <a:gs pos="0">
                      <a:srgbClr val="C00000">
                        <a:alpha val="0"/>
                      </a:srgbClr>
                    </a:gs>
                    <a:gs pos="33000">
                      <a:srgbClr val="C00000">
                        <a:alpha val="0"/>
                      </a:srgbClr>
                    </a:gs>
                    <a:gs pos="67000">
                      <a:srgbClr val="C00000">
                        <a:alpha val="32000"/>
                      </a:srgbClr>
                    </a:gs>
                    <a:gs pos="100000">
                      <a:srgbClr val="C00000"/>
                    </a:gs>
                  </a:gsLst>
                  <a:lin ang="20100000" scaled="1"/>
                </a:gradFill>
                <a:latin typeface="思源宋体" panose="02020500000000000000" pitchFamily="34" charset="-122"/>
                <a:ea typeface="思源宋体" panose="02020500000000000000" pitchFamily="34" charset="-122"/>
                <a:cs typeface="思源宋体" panose="02020500000000000000" pitchFamily="34" charset="-120"/>
              </a:rPr>
              <a:t>01</a:t>
            </a:r>
            <a:endParaRPr lang="en-US" sz="1600" dirty="0"/>
          </a:p>
        </p:txBody>
      </p:sp>
      <p:sp>
        <p:nvSpPr>
          <p:cNvPr id="15" name="Text 9"/>
          <p:cNvSpPr/>
          <p:nvPr/>
        </p:nvSpPr>
        <p:spPr>
          <a:xfrm>
            <a:off x="4958715" y="2738120"/>
            <a:ext cx="2279650" cy="1076960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9A5A4D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传统关系结构</a:t>
            </a:r>
            <a:endParaRPr lang="en-US" sz="1600" dirty="0"/>
          </a:p>
        </p:txBody>
      </p:sp>
      <p:sp>
        <p:nvSpPr>
          <p:cNvPr id="16" name="Shape 10"/>
          <p:cNvSpPr/>
          <p:nvPr/>
        </p:nvSpPr>
        <p:spPr>
          <a:xfrm>
            <a:off x="4958715" y="3418840"/>
            <a:ext cx="3096260" cy="2695575"/>
          </a:xfrm>
          <a:prstGeom prst="rect">
            <a:avLst/>
          </a:prstGeom>
          <a:solidFill>
            <a:srgbClr val="000000">
              <a:alpha val="0"/>
            </a:srgbClr>
          </a:solidFill>
        </p:spPr>
      </p:sp>
      <p:sp>
        <p:nvSpPr>
          <p:cNvPr id="17" name="Text 11"/>
          <p:cNvSpPr/>
          <p:nvPr/>
        </p:nvSpPr>
        <p:spPr>
          <a:xfrm>
            <a:off x="4958715" y="3418840"/>
            <a:ext cx="3096260" cy="2695575"/>
          </a:xfrm>
          <a:prstGeom prst="rect">
            <a:avLst/>
          </a:prstGeom>
          <a:noFill/>
        </p:spPr>
        <p:txBody>
          <a:bodyPr wrap="square" lIns="45720" tIns="91440" rIns="91440" bIns="45720" rtlCol="0" anchor="t"/>
          <a:lstStyle/>
          <a:p>
            <a:pPr algn="just">
              <a:lnSpc>
                <a:spcPct val="130000"/>
              </a:lnSpc>
            </a:pPr>
            <a:r>
              <a:rPr lang="en-US" sz="1400" dirty="0">
                <a:solidFill>
                  <a:srgbClr val="5E423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《东京物语》中家庭关系以父母为核心，子女虽疏离但仍保持连接，血缘是关系维系的核心，维持“表面完整”。</a:t>
            </a:r>
            <a:endParaRPr lang="en-US" sz="1600" dirty="0"/>
          </a:p>
        </p:txBody>
      </p:sp>
      <p:sp>
        <p:nvSpPr>
          <p:cNvPr id="18" name="Text 12"/>
          <p:cNvSpPr/>
          <p:nvPr/>
        </p:nvSpPr>
        <p:spPr>
          <a:xfrm>
            <a:off x="10667365" y="2496820"/>
            <a:ext cx="1032510" cy="87768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sz="4800" i="1" dirty="0">
                <a:gradFill flip="none" rotWithShape="0">
                  <a:gsLst>
                    <a:gs pos="0">
                      <a:srgbClr val="C00000">
                        <a:alpha val="0"/>
                      </a:srgbClr>
                    </a:gs>
                    <a:gs pos="33000">
                      <a:srgbClr val="C00000">
                        <a:alpha val="0"/>
                      </a:srgbClr>
                    </a:gs>
                    <a:gs pos="67000">
                      <a:srgbClr val="C00000">
                        <a:alpha val="32000"/>
                      </a:srgbClr>
                    </a:gs>
                    <a:gs pos="100000">
                      <a:srgbClr val="C00000"/>
                    </a:gs>
                  </a:gsLst>
                  <a:lin ang="20100000" scaled="1"/>
                </a:gradFill>
                <a:latin typeface="思源宋体" panose="02020500000000000000" pitchFamily="34" charset="-122"/>
                <a:ea typeface="思源宋体" panose="02020500000000000000" pitchFamily="34" charset="-122"/>
                <a:cs typeface="思源宋体" panose="02020500000000000000" pitchFamily="34" charset="-120"/>
              </a:rPr>
              <a:t>02</a:t>
            </a:r>
            <a:endParaRPr lang="en-US" sz="1600" dirty="0"/>
          </a:p>
        </p:txBody>
      </p:sp>
      <p:sp>
        <p:nvSpPr>
          <p:cNvPr id="19" name="Text 13"/>
          <p:cNvSpPr/>
          <p:nvPr/>
        </p:nvSpPr>
        <p:spPr>
          <a:xfrm>
            <a:off x="8538210" y="2738120"/>
            <a:ext cx="2225040" cy="862965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9A5A4D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当代关系结构</a:t>
            </a:r>
            <a:endParaRPr lang="en-US" sz="1600" dirty="0"/>
          </a:p>
        </p:txBody>
      </p:sp>
      <p:sp>
        <p:nvSpPr>
          <p:cNvPr id="20" name="Shape 14"/>
          <p:cNvSpPr/>
          <p:nvPr/>
        </p:nvSpPr>
        <p:spPr>
          <a:xfrm>
            <a:off x="8538210" y="3418840"/>
            <a:ext cx="3096260" cy="2695575"/>
          </a:xfrm>
          <a:prstGeom prst="rect">
            <a:avLst/>
          </a:prstGeom>
          <a:solidFill>
            <a:srgbClr val="000000">
              <a:alpha val="0"/>
            </a:srgbClr>
          </a:solidFill>
        </p:spPr>
      </p:sp>
      <p:sp>
        <p:nvSpPr>
          <p:cNvPr id="21" name="Text 15"/>
          <p:cNvSpPr/>
          <p:nvPr/>
        </p:nvSpPr>
        <p:spPr>
          <a:xfrm>
            <a:off x="8538210" y="3418840"/>
            <a:ext cx="3096260" cy="2695575"/>
          </a:xfrm>
          <a:prstGeom prst="rect">
            <a:avLst/>
          </a:prstGeom>
          <a:noFill/>
        </p:spPr>
        <p:txBody>
          <a:bodyPr wrap="square" lIns="45720" tIns="91440" rIns="91440" bIns="45720" rtlCol="0" anchor="t"/>
          <a:lstStyle/>
          <a:p>
            <a:pPr algn="just">
              <a:lnSpc>
                <a:spcPct val="130000"/>
              </a:lnSpc>
            </a:pPr>
            <a:r>
              <a:rPr lang="en-US" sz="1400" dirty="0">
                <a:solidFill>
                  <a:srgbClr val="5E423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网络“断亲”话语中关系以“自我”为核心，个体主动筛选对自己有益的关系，带来痛苦的亲戚节点被直接“剪断”。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4-11:32:29-d2sggje1bb2p4onbol10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4972050" cy="685927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-4445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EBE7E2">
                  <a:alpha val="33000"/>
                </a:srgbClr>
              </a:gs>
              <a:gs pos="100000">
                <a:srgbClr val="DCCFBF">
                  <a:alpha val="62000"/>
                </a:srgbClr>
              </a:gs>
            </a:gsLst>
            <a:lin ang="5400000" scaled="1"/>
          </a:gradFill>
        </p:spPr>
      </p:sp>
      <p:sp>
        <p:nvSpPr>
          <p:cNvPr id="4" name="Text 1"/>
          <p:cNvSpPr/>
          <p:nvPr/>
        </p:nvSpPr>
        <p:spPr>
          <a:xfrm>
            <a:off x="-4445" y="0"/>
            <a:ext cx="12192000" cy="685800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5" name="Image 1" descr="https://kimi-img.moonshot.cn/pub/slides/slides_tmpl/image/25-09-04-11:32:28-d2sggj61bb2p4onboku0.jpeg"/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 rot="16200000">
            <a:off x="2666365" y="-2670810"/>
            <a:ext cx="6858000" cy="12199620"/>
          </a:xfrm>
          <a:prstGeom prst="rect">
            <a:avLst/>
          </a:prstGeom>
        </p:spPr>
      </p:pic>
      <p:pic>
        <p:nvPicPr>
          <p:cNvPr id="6" name="Image 2" descr="https://kimi-img.moonshot.cn/pub/slides/slides_tmpl/image/25-09-04-11:32:29-d2sggje1bb2p4onbokvg.png"/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-52070" y="2828925"/>
            <a:ext cx="12244070" cy="4401185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7873365" y="1664335"/>
            <a:ext cx="1180465" cy="90110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5400" dirty="0">
                <a:solidFill>
                  <a:srgbClr val="5E4230"/>
                </a:solidFill>
                <a:latin typeface="思源宋体" panose="02020500000000000000" pitchFamily="34" charset="-122"/>
                <a:ea typeface="思源宋体" panose="02020500000000000000" pitchFamily="34" charset="-122"/>
                <a:cs typeface="思源宋体" panose="02020500000000000000" pitchFamily="34" charset="-120"/>
              </a:rPr>
              <a:t>05</a:t>
            </a:r>
            <a:endParaRPr lang="en-US" sz="1600" dirty="0"/>
          </a:p>
        </p:txBody>
      </p:sp>
      <p:sp>
        <p:nvSpPr>
          <p:cNvPr id="8" name="Shape 3"/>
          <p:cNvSpPr/>
          <p:nvPr/>
        </p:nvSpPr>
        <p:spPr>
          <a:xfrm flipH="1">
            <a:off x="593090" y="6446520"/>
            <a:ext cx="7437755" cy="0"/>
          </a:xfrm>
          <a:prstGeom prst="line">
            <a:avLst/>
          </a:prstGeom>
          <a:noFill/>
          <a:ln w="16510">
            <a:gradFill flip="none" rotWithShape="1">
              <a:gsLst>
                <a:gs pos="0">
                  <a:srgbClr val="C00000">
                    <a:alpha val="0"/>
                  </a:srgbClr>
                </a:gs>
                <a:gs pos="100000">
                  <a:srgbClr val="C00000"/>
                </a:gs>
              </a:gsLst>
              <a:lin ang="21420000" scaled="1"/>
            </a:gradFill>
            <a:prstDash val="solid"/>
            <a:headEnd type="none"/>
            <a:tailEnd type="none"/>
          </a:ln>
        </p:spPr>
      </p:sp>
      <p:sp>
        <p:nvSpPr>
          <p:cNvPr id="9" name="Shape 4"/>
          <p:cNvSpPr/>
          <p:nvPr/>
        </p:nvSpPr>
        <p:spPr>
          <a:xfrm flipH="1">
            <a:off x="8968740" y="6446520"/>
            <a:ext cx="2650490" cy="0"/>
          </a:xfrm>
          <a:prstGeom prst="line">
            <a:avLst/>
          </a:prstGeom>
          <a:noFill/>
          <a:ln w="16510">
            <a:gradFill flip="none" rotWithShape="1">
              <a:gsLst>
                <a:gs pos="0">
                  <a:srgbClr val="C00000">
                    <a:alpha val="0"/>
                  </a:srgbClr>
                </a:gs>
                <a:gs pos="100000">
                  <a:srgbClr val="C00000"/>
                </a:gs>
              </a:gsLst>
              <a:lin ang="10740000" scaled="1"/>
            </a:gradFill>
            <a:prstDash val="solid"/>
            <a:headEnd type="none"/>
            <a:tailEnd type="none"/>
          </a:ln>
        </p:spPr>
      </p:sp>
      <p:sp>
        <p:nvSpPr>
          <p:cNvPr id="10" name="Text 5"/>
          <p:cNvSpPr/>
          <p:nvPr/>
        </p:nvSpPr>
        <p:spPr>
          <a:xfrm>
            <a:off x="6865620" y="3195320"/>
            <a:ext cx="4971415" cy="110926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2800" b="1" dirty="0">
                <a:solidFill>
                  <a:srgbClr val="5E423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价值观念：从责任本位到个体本位</a:t>
            </a:r>
            <a:endParaRPr lang="en-US" sz="1600" dirty="0"/>
          </a:p>
        </p:txBody>
      </p:sp>
      <p:pic>
        <p:nvPicPr>
          <p:cNvPr id="11" name="Image 3" descr="https://kimi-img.moonshot.cn/pub/slides/slides_tmpl/image/25-09-04-11:32:29-d2sggje1bb2p4onbol0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3110" y="6354445"/>
            <a:ext cx="372110" cy="219710"/>
          </a:xfrm>
          <a:prstGeom prst="rect">
            <a:avLst/>
          </a:prstGeom>
        </p:spPr>
      </p:pic>
      <p:pic>
        <p:nvPicPr>
          <p:cNvPr id="12" name="Image 4" descr="https://kimi-img.moonshot.cn/pub/slides/slides_tmpl/image/25-09-04-11:32:29-d2sggje1bb2p4onboku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100000">
            <a:off x="6750685" y="3161665"/>
            <a:ext cx="349250" cy="366395"/>
          </a:xfrm>
          <a:prstGeom prst="rect">
            <a:avLst/>
          </a:prstGeom>
        </p:spPr>
      </p:pic>
      <p:pic>
        <p:nvPicPr>
          <p:cNvPr id="13" name="Image 5" descr="https://kimi-img.moonshot.cn/pub/slides/slides_tmpl/image/25-09-04-11:32:29-d2sggje1bb2p4onbol20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0605" y="0"/>
            <a:ext cx="4352290" cy="5608320"/>
          </a:xfrm>
          <a:prstGeom prst="rect">
            <a:avLst/>
          </a:prstGeom>
        </p:spPr>
      </p:pic>
      <p:pic>
        <p:nvPicPr>
          <p:cNvPr id="14" name="Image 6" descr="https://kimi-img.moonshot.cn/pub/slides/slides_tmpl/image/25-09-04-11:32:29-d2sggje1bb2p4onbol0g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4185" y="3105150"/>
            <a:ext cx="2583180" cy="1724025"/>
          </a:xfrm>
          <a:prstGeom prst="rect">
            <a:avLst/>
          </a:prstGeom>
        </p:spPr>
      </p:pic>
      <p:pic>
        <p:nvPicPr>
          <p:cNvPr id="15" name="Image 7" descr="https://kimi-img.moonshot.cn/pub/slides/slides_tmpl/image/25-09-04-11:32:29-d2sggje1bb2p4onbokv0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15270" y="538480"/>
            <a:ext cx="1331595" cy="50355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4-11:32:32-d2sggk61bb2p4onbol4g.jp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4-11:32:33-d2sggke1bb2p4onbol6g.png"/>
          <p:cNvPicPr>
            <a:picLocks noChangeAspect="1"/>
          </p:cNvPicPr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8248015" y="-593725"/>
            <a:ext cx="3943985" cy="4742815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9-04-11:32:39-d2sgglu1bb2p4onbolf0.png"/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5238750" y="3429000"/>
            <a:ext cx="4650740" cy="3102610"/>
          </a:xfrm>
          <a:prstGeom prst="rect">
            <a:avLst/>
          </a:prstGeom>
        </p:spPr>
      </p:pic>
      <p:sp>
        <p:nvSpPr>
          <p:cNvPr id="5" name="Shape 0"/>
          <p:cNvSpPr/>
          <p:nvPr/>
        </p:nvSpPr>
        <p:spPr>
          <a:xfrm>
            <a:off x="-4445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EBE7E2">
                  <a:alpha val="0"/>
                </a:srgbClr>
              </a:gs>
              <a:gs pos="49000">
                <a:srgbClr val="E4DBD1">
                  <a:alpha val="46000"/>
                </a:srgbClr>
              </a:gs>
              <a:gs pos="81000">
                <a:srgbClr val="B9A690">
                  <a:alpha val="77000"/>
                </a:srgbClr>
              </a:gs>
              <a:gs pos="100000">
                <a:srgbClr val="B9A690">
                  <a:alpha val="77000"/>
                </a:srgbClr>
              </a:gs>
            </a:gsLst>
            <a:lin ang="3120000" scaled="1"/>
          </a:gradFill>
        </p:spPr>
      </p:sp>
      <p:sp>
        <p:nvSpPr>
          <p:cNvPr id="6" name="Text 1"/>
          <p:cNvSpPr/>
          <p:nvPr/>
        </p:nvSpPr>
        <p:spPr>
          <a:xfrm>
            <a:off x="-4445" y="0"/>
            <a:ext cx="12192000" cy="685800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Shape 2"/>
          <p:cNvSpPr/>
          <p:nvPr>
            <p:custDataLst>
              <p:tags r:id="rId4"/>
            </p:custDataLst>
          </p:nvPr>
        </p:nvSpPr>
        <p:spPr>
          <a:xfrm>
            <a:off x="645795" y="2270125"/>
            <a:ext cx="2971800" cy="3895090"/>
          </a:xfrm>
          <a:prstGeom prst="roundRect">
            <a:avLst>
              <a:gd name="adj" fmla="val 16667"/>
            </a:avLst>
          </a:prstGeom>
          <a:gradFill flip="none" rotWithShape="1">
            <a:gsLst>
              <a:gs pos="0">
                <a:srgbClr val="B19780"/>
              </a:gs>
              <a:gs pos="22000">
                <a:srgbClr val="B19780"/>
              </a:gs>
              <a:gs pos="81000">
                <a:srgbClr val="EED3AF">
                  <a:alpha val="0"/>
                </a:srgbClr>
              </a:gs>
              <a:gs pos="100000">
                <a:srgbClr val="EED3AF">
                  <a:alpha val="0"/>
                </a:srgbClr>
              </a:gs>
            </a:gsLst>
            <a:lin ang="13620000" scaled="1"/>
          </a:gradFill>
          <a:ln w="19050">
            <a:gradFill flip="none" rotWithShape="1">
              <a:gsLst>
                <a:gs pos="0">
                  <a:srgbClr val="B9AD96">
                    <a:alpha val="3000"/>
                  </a:srgbClr>
                </a:gs>
                <a:gs pos="15000">
                  <a:srgbClr val="B9AD96">
                    <a:alpha val="3000"/>
                  </a:srgbClr>
                </a:gs>
                <a:gs pos="100000">
                  <a:srgbClr val="5E4230"/>
                </a:gs>
              </a:gsLst>
              <a:lin ang="180000" scaled="1"/>
            </a:gradFill>
            <a:prstDash val="solid"/>
          </a:ln>
        </p:spPr>
      </p:sp>
      <p:sp>
        <p:nvSpPr>
          <p:cNvPr id="8" name="Text 3"/>
          <p:cNvSpPr/>
          <p:nvPr/>
        </p:nvSpPr>
        <p:spPr>
          <a:xfrm>
            <a:off x="645795" y="2270125"/>
            <a:ext cx="2971800" cy="389509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4"/>
          <p:cNvSpPr/>
          <p:nvPr>
            <p:custDataLst>
              <p:tags r:id="rId5"/>
            </p:custDataLst>
          </p:nvPr>
        </p:nvSpPr>
        <p:spPr>
          <a:xfrm>
            <a:off x="3850640" y="2246630"/>
            <a:ext cx="2971800" cy="3895090"/>
          </a:xfrm>
          <a:prstGeom prst="roundRect">
            <a:avLst>
              <a:gd name="adj" fmla="val 16667"/>
            </a:avLst>
          </a:prstGeom>
          <a:gradFill flip="none" rotWithShape="1">
            <a:gsLst>
              <a:gs pos="0">
                <a:srgbClr val="B19780"/>
              </a:gs>
              <a:gs pos="22000">
                <a:srgbClr val="B19780"/>
              </a:gs>
              <a:gs pos="81000">
                <a:srgbClr val="EED3AF">
                  <a:alpha val="0"/>
                </a:srgbClr>
              </a:gs>
              <a:gs pos="100000">
                <a:srgbClr val="EED3AF">
                  <a:alpha val="0"/>
                </a:srgbClr>
              </a:gs>
            </a:gsLst>
            <a:lin ang="13620000" scaled="1"/>
          </a:gradFill>
          <a:ln w="19050">
            <a:gradFill flip="none" rotWithShape="1">
              <a:gsLst>
                <a:gs pos="0">
                  <a:srgbClr val="B9AD96">
                    <a:alpha val="3000"/>
                  </a:srgbClr>
                </a:gs>
                <a:gs pos="15000">
                  <a:srgbClr val="B9AD96">
                    <a:alpha val="3000"/>
                  </a:srgbClr>
                </a:gs>
                <a:gs pos="100000">
                  <a:srgbClr val="5E4230"/>
                </a:gs>
              </a:gsLst>
              <a:lin ang="180000" scaled="1"/>
            </a:gradFill>
            <a:prstDash val="solid"/>
          </a:ln>
        </p:spPr>
      </p:sp>
      <p:sp>
        <p:nvSpPr>
          <p:cNvPr id="10" name="Text 5"/>
          <p:cNvSpPr/>
          <p:nvPr/>
        </p:nvSpPr>
        <p:spPr>
          <a:xfrm>
            <a:off x="3850640" y="2246630"/>
            <a:ext cx="2971800" cy="389509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Text 6"/>
          <p:cNvSpPr/>
          <p:nvPr/>
        </p:nvSpPr>
        <p:spPr>
          <a:xfrm>
            <a:off x="819785" y="694690"/>
            <a:ext cx="5587365" cy="42723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1" dirty="0">
                <a:solidFill>
                  <a:srgbClr val="5E423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集体主义高频词与个体主义关键词</a:t>
            </a:r>
            <a:endParaRPr lang="en-US" sz="1600" dirty="0"/>
          </a:p>
        </p:txBody>
      </p:sp>
      <p:pic>
        <p:nvPicPr>
          <p:cNvPr id="12" name="Image 3" descr="https://kimi-img.moonshot.cn/pub/slides/slides_tmpl/image/25-09-04-11:32:29-d2sggje1bb2p4onbokug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0100000">
            <a:off x="696595" y="571500"/>
            <a:ext cx="439420" cy="460375"/>
          </a:xfrm>
          <a:prstGeom prst="rect">
            <a:avLst/>
          </a:prstGeom>
        </p:spPr>
      </p:pic>
      <p:pic>
        <p:nvPicPr>
          <p:cNvPr id="13" name="Image 4" descr="https://kimi-img.moonshot.cn/pub/slides/slides_tmpl/image/25-09-04-11:32:41-d2sggme1bb2p4onbolhg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70345" y="0"/>
            <a:ext cx="6473825" cy="6858000"/>
          </a:xfrm>
          <a:prstGeom prst="rect">
            <a:avLst/>
          </a:prstGeom>
        </p:spPr>
      </p:pic>
      <p:sp>
        <p:nvSpPr>
          <p:cNvPr id="14" name="Shape 7"/>
          <p:cNvSpPr/>
          <p:nvPr>
            <p:custDataLst>
              <p:tags r:id="rId8"/>
            </p:custDataLst>
          </p:nvPr>
        </p:nvSpPr>
        <p:spPr>
          <a:xfrm>
            <a:off x="966470" y="2590165"/>
            <a:ext cx="280035" cy="280035"/>
          </a:xfrm>
          <a:prstGeom prst="ellipse">
            <a:avLst/>
          </a:prstGeom>
          <a:solidFill>
            <a:srgbClr val="866241"/>
          </a:solidFill>
        </p:spPr>
      </p:sp>
      <p:sp>
        <p:nvSpPr>
          <p:cNvPr id="15" name="Text 8"/>
          <p:cNvSpPr/>
          <p:nvPr>
            <p:custDataLst>
              <p:tags r:id="rId9"/>
            </p:custDataLst>
          </p:nvPr>
        </p:nvSpPr>
        <p:spPr>
          <a:xfrm>
            <a:off x="966470" y="2590165"/>
            <a:ext cx="280035" cy="28003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algn="ctr">
              <a:lnSpc>
                <a:spcPct val="100000"/>
              </a:lnSpc>
            </a:pPr>
            <a:r>
              <a:rPr lang="en-US" sz="1800" b="1" dirty="0">
                <a:solidFill>
                  <a:srgbClr val="FFFFFF"/>
                </a:solidFill>
                <a:latin typeface="思源宋体" panose="02020500000000000000" pitchFamily="34" charset="-122"/>
                <a:ea typeface="思源宋体" panose="02020500000000000000" pitchFamily="34" charset="-122"/>
                <a:cs typeface="思源宋体" panose="02020500000000000000" pitchFamily="34" charset="-120"/>
              </a:rPr>
              <a:t>1</a:t>
            </a:r>
            <a:endParaRPr lang="en-US" sz="1600" dirty="0"/>
          </a:p>
        </p:txBody>
      </p:sp>
      <p:sp>
        <p:nvSpPr>
          <p:cNvPr id="16" name="Text 9"/>
          <p:cNvSpPr/>
          <p:nvPr>
            <p:custDataLst>
              <p:tags r:id="rId10"/>
            </p:custDataLst>
          </p:nvPr>
        </p:nvSpPr>
        <p:spPr>
          <a:xfrm>
            <a:off x="1341120" y="2500630"/>
            <a:ext cx="2075180" cy="27622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5E423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传统价值观念</a:t>
            </a:r>
            <a:endParaRPr lang="en-US" sz="1600" dirty="0"/>
          </a:p>
        </p:txBody>
      </p:sp>
      <p:sp>
        <p:nvSpPr>
          <p:cNvPr id="17" name="Shape 10"/>
          <p:cNvSpPr/>
          <p:nvPr>
            <p:custDataLst>
              <p:tags r:id="rId11"/>
            </p:custDataLst>
          </p:nvPr>
        </p:nvSpPr>
        <p:spPr>
          <a:xfrm>
            <a:off x="877570" y="3341370"/>
            <a:ext cx="2538095" cy="2695575"/>
          </a:xfrm>
          <a:prstGeom prst="rect">
            <a:avLst/>
          </a:prstGeom>
          <a:solidFill>
            <a:srgbClr val="000000">
              <a:alpha val="0"/>
            </a:srgbClr>
          </a:solidFill>
        </p:spPr>
      </p:sp>
      <p:sp>
        <p:nvSpPr>
          <p:cNvPr id="18" name="Text 11"/>
          <p:cNvSpPr/>
          <p:nvPr>
            <p:custDataLst>
              <p:tags r:id="rId12"/>
            </p:custDataLst>
          </p:nvPr>
        </p:nvSpPr>
        <p:spPr>
          <a:xfrm>
            <a:off x="877570" y="3341370"/>
            <a:ext cx="2538095" cy="2695575"/>
          </a:xfrm>
          <a:prstGeom prst="rect">
            <a:avLst/>
          </a:prstGeom>
          <a:noFill/>
        </p:spPr>
        <p:txBody>
          <a:bodyPr wrap="square" lIns="45720" tIns="91440" rIns="91440" bIns="45720" rtlCol="0" anchor="t"/>
          <a:lstStyle/>
          <a:p>
            <a:pPr algn="just">
              <a:lnSpc>
                <a:spcPct val="120000"/>
              </a:lnSpc>
            </a:pPr>
            <a:r>
              <a:rPr lang="en-US" sz="1400" dirty="0">
                <a:solidFill>
                  <a:srgbClr val="5E423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《东京物语》中高频词为“家庭”“孝道”“无奈”“孤独”“责任”“牺牲”，核心价值围绕集体责任，强调子女对父母的赡养义务。</a:t>
            </a:r>
            <a:endParaRPr lang="en-US" sz="1600" dirty="0"/>
          </a:p>
        </p:txBody>
      </p:sp>
      <p:sp>
        <p:nvSpPr>
          <p:cNvPr id="19" name="Shape 12"/>
          <p:cNvSpPr/>
          <p:nvPr>
            <p:custDataLst>
              <p:tags r:id="rId13"/>
            </p:custDataLst>
          </p:nvPr>
        </p:nvSpPr>
        <p:spPr>
          <a:xfrm>
            <a:off x="4189730" y="2536190"/>
            <a:ext cx="280035" cy="280035"/>
          </a:xfrm>
          <a:prstGeom prst="ellipse">
            <a:avLst/>
          </a:prstGeom>
          <a:solidFill>
            <a:srgbClr val="866241"/>
          </a:solidFill>
        </p:spPr>
      </p:sp>
      <p:sp>
        <p:nvSpPr>
          <p:cNvPr id="20" name="Text 13"/>
          <p:cNvSpPr/>
          <p:nvPr>
            <p:custDataLst>
              <p:tags r:id="rId14"/>
            </p:custDataLst>
          </p:nvPr>
        </p:nvSpPr>
        <p:spPr>
          <a:xfrm>
            <a:off x="4189730" y="2536190"/>
            <a:ext cx="280035" cy="28003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algn="ctr">
              <a:lnSpc>
                <a:spcPct val="100000"/>
              </a:lnSpc>
            </a:pPr>
            <a:r>
              <a:rPr lang="en-US" sz="1800" b="1" dirty="0">
                <a:solidFill>
                  <a:srgbClr val="FFFFFF"/>
                </a:solidFill>
                <a:latin typeface="思源宋体" panose="02020500000000000000" pitchFamily="34" charset="-122"/>
                <a:ea typeface="思源宋体" panose="02020500000000000000" pitchFamily="34" charset="-122"/>
                <a:cs typeface="思源宋体" panose="02020500000000000000" pitchFamily="34" charset="-120"/>
              </a:rPr>
              <a:t>2</a:t>
            </a:r>
            <a:endParaRPr lang="en-US" sz="1600" dirty="0"/>
          </a:p>
        </p:txBody>
      </p:sp>
      <p:sp>
        <p:nvSpPr>
          <p:cNvPr id="21" name="Text 14"/>
          <p:cNvSpPr/>
          <p:nvPr>
            <p:custDataLst>
              <p:tags r:id="rId15"/>
            </p:custDataLst>
          </p:nvPr>
        </p:nvSpPr>
        <p:spPr>
          <a:xfrm>
            <a:off x="4564380" y="2446655"/>
            <a:ext cx="2075815" cy="27622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5E423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当代价值观念</a:t>
            </a:r>
            <a:endParaRPr lang="en-US" sz="1600" dirty="0"/>
          </a:p>
        </p:txBody>
      </p:sp>
      <p:sp>
        <p:nvSpPr>
          <p:cNvPr id="22" name="Shape 15"/>
          <p:cNvSpPr/>
          <p:nvPr>
            <p:custDataLst>
              <p:tags r:id="rId16"/>
            </p:custDataLst>
          </p:nvPr>
        </p:nvSpPr>
        <p:spPr>
          <a:xfrm>
            <a:off x="4100830" y="3287395"/>
            <a:ext cx="2641600" cy="2695575"/>
          </a:xfrm>
          <a:prstGeom prst="rect">
            <a:avLst/>
          </a:prstGeom>
          <a:solidFill>
            <a:srgbClr val="000000">
              <a:alpha val="0"/>
            </a:srgbClr>
          </a:solidFill>
        </p:spPr>
      </p:sp>
      <p:sp>
        <p:nvSpPr>
          <p:cNvPr id="23" name="Text 16"/>
          <p:cNvSpPr/>
          <p:nvPr>
            <p:custDataLst>
              <p:tags r:id="rId17"/>
            </p:custDataLst>
          </p:nvPr>
        </p:nvSpPr>
        <p:spPr>
          <a:xfrm>
            <a:off x="4100830" y="3287395"/>
            <a:ext cx="2641600" cy="2695575"/>
          </a:xfrm>
          <a:prstGeom prst="rect">
            <a:avLst/>
          </a:prstGeom>
          <a:noFill/>
        </p:spPr>
        <p:txBody>
          <a:bodyPr wrap="square" lIns="45720" tIns="91440" rIns="91440" bIns="45720" rtlCol="0" anchor="t"/>
          <a:lstStyle/>
          <a:p>
            <a:pPr algn="just">
              <a:lnSpc>
                <a:spcPct val="120000"/>
              </a:lnSpc>
            </a:pPr>
            <a:r>
              <a:rPr lang="en-US" sz="1400" dirty="0">
                <a:solidFill>
                  <a:srgbClr val="5E423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网络“断亲”话语中高频词为“边界”“自由”“爱自己”“自私”“痛苦”“心理健康”，核心价值围绕个体权利，强调个人边界与自我实现。</a:t>
            </a:r>
            <a:endParaRPr lang="en-US" sz="1600" dirty="0"/>
          </a:p>
        </p:txBody>
      </p:sp>
      <p:pic>
        <p:nvPicPr>
          <p:cNvPr id="28" name="图片 27" descr="b29cdfcb2a3ff60d4c97b437750a132b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66470" y="4805045"/>
            <a:ext cx="2300605" cy="1177925"/>
          </a:xfrm>
          <a:prstGeom prst="rect">
            <a:avLst/>
          </a:prstGeom>
        </p:spPr>
      </p:pic>
      <p:pic>
        <p:nvPicPr>
          <p:cNvPr id="24" name="图片 23" descr="4a4cd843fa98260771cc15a31aaf3b50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189730" y="4805045"/>
            <a:ext cx="2272665" cy="127825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4-11:32:29-d2sggje1bb2p4onbol10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4972050" cy="685927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-4445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EBE7E2">
                  <a:alpha val="33000"/>
                </a:srgbClr>
              </a:gs>
              <a:gs pos="100000">
                <a:srgbClr val="DCCFBF">
                  <a:alpha val="62000"/>
                </a:srgbClr>
              </a:gs>
            </a:gsLst>
            <a:lin ang="5400000" scaled="1"/>
          </a:gradFill>
        </p:spPr>
      </p:sp>
      <p:sp>
        <p:nvSpPr>
          <p:cNvPr id="4" name="Text 1"/>
          <p:cNvSpPr/>
          <p:nvPr/>
        </p:nvSpPr>
        <p:spPr>
          <a:xfrm>
            <a:off x="-4445" y="0"/>
            <a:ext cx="12192000" cy="685800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5" name="Image 1" descr="https://kimi-img.moonshot.cn/pub/slides/slides_tmpl/image/25-09-04-11:32:28-d2sggj61bb2p4onboku0.jpeg"/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 rot="16200000">
            <a:off x="2666365" y="-2670810"/>
            <a:ext cx="6858000" cy="12199620"/>
          </a:xfrm>
          <a:prstGeom prst="rect">
            <a:avLst/>
          </a:prstGeom>
        </p:spPr>
      </p:pic>
      <p:pic>
        <p:nvPicPr>
          <p:cNvPr id="6" name="Image 2" descr="https://kimi-img.moonshot.cn/pub/slides/slides_tmpl/image/25-09-04-11:32:29-d2sggje1bb2p4onbokvg.png"/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-52070" y="2828925"/>
            <a:ext cx="12244070" cy="4401185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7873365" y="1664335"/>
            <a:ext cx="1180465" cy="90110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5400" dirty="0">
                <a:solidFill>
                  <a:srgbClr val="5E4230"/>
                </a:solidFill>
                <a:latin typeface="思源宋体" panose="02020500000000000000" pitchFamily="34" charset="-122"/>
                <a:ea typeface="思源宋体" panose="02020500000000000000" pitchFamily="34" charset="-122"/>
                <a:cs typeface="思源宋体" panose="02020500000000000000" pitchFamily="34" charset="-120"/>
              </a:rPr>
              <a:t>06</a:t>
            </a:r>
            <a:endParaRPr lang="en-US" sz="1600" dirty="0"/>
          </a:p>
        </p:txBody>
      </p:sp>
      <p:sp>
        <p:nvSpPr>
          <p:cNvPr id="8" name="Shape 3"/>
          <p:cNvSpPr/>
          <p:nvPr/>
        </p:nvSpPr>
        <p:spPr>
          <a:xfrm flipH="1">
            <a:off x="593090" y="6446520"/>
            <a:ext cx="7437755" cy="0"/>
          </a:xfrm>
          <a:prstGeom prst="line">
            <a:avLst/>
          </a:prstGeom>
          <a:noFill/>
          <a:ln w="16510">
            <a:gradFill flip="none" rotWithShape="1">
              <a:gsLst>
                <a:gs pos="0">
                  <a:srgbClr val="C00000">
                    <a:alpha val="0"/>
                  </a:srgbClr>
                </a:gs>
                <a:gs pos="100000">
                  <a:srgbClr val="C00000"/>
                </a:gs>
              </a:gsLst>
              <a:lin ang="21420000" scaled="1"/>
            </a:gradFill>
            <a:prstDash val="solid"/>
            <a:headEnd type="none"/>
            <a:tailEnd type="none"/>
          </a:ln>
        </p:spPr>
      </p:sp>
      <p:sp>
        <p:nvSpPr>
          <p:cNvPr id="9" name="Shape 4"/>
          <p:cNvSpPr/>
          <p:nvPr/>
        </p:nvSpPr>
        <p:spPr>
          <a:xfrm flipH="1">
            <a:off x="8968740" y="6446520"/>
            <a:ext cx="2650490" cy="0"/>
          </a:xfrm>
          <a:prstGeom prst="line">
            <a:avLst/>
          </a:prstGeom>
          <a:noFill/>
          <a:ln w="16510">
            <a:gradFill flip="none" rotWithShape="1">
              <a:gsLst>
                <a:gs pos="0">
                  <a:srgbClr val="C00000">
                    <a:alpha val="0"/>
                  </a:srgbClr>
                </a:gs>
                <a:gs pos="100000">
                  <a:srgbClr val="C00000"/>
                </a:gs>
              </a:gsLst>
              <a:lin ang="10740000" scaled="1"/>
            </a:gradFill>
            <a:prstDash val="solid"/>
            <a:headEnd type="none"/>
            <a:tailEnd type="none"/>
          </a:ln>
        </p:spPr>
      </p:sp>
      <p:sp>
        <p:nvSpPr>
          <p:cNvPr id="10" name="Text 5"/>
          <p:cNvSpPr/>
          <p:nvPr/>
        </p:nvSpPr>
        <p:spPr>
          <a:xfrm>
            <a:off x="6865620" y="3195320"/>
            <a:ext cx="4971415" cy="55463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2800" b="1" dirty="0">
                <a:solidFill>
                  <a:srgbClr val="5E423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结论与反思</a:t>
            </a:r>
            <a:endParaRPr lang="en-US" sz="1600" dirty="0"/>
          </a:p>
        </p:txBody>
      </p:sp>
      <p:pic>
        <p:nvPicPr>
          <p:cNvPr id="11" name="Image 3" descr="https://kimi-img.moonshot.cn/pub/slides/slides_tmpl/image/25-09-04-11:32:29-d2sggje1bb2p4onbol0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3110" y="6354445"/>
            <a:ext cx="372110" cy="219710"/>
          </a:xfrm>
          <a:prstGeom prst="rect">
            <a:avLst/>
          </a:prstGeom>
        </p:spPr>
      </p:pic>
      <p:pic>
        <p:nvPicPr>
          <p:cNvPr id="12" name="Image 4" descr="https://kimi-img.moonshot.cn/pub/slides/slides_tmpl/image/25-09-04-11:32:29-d2sggje1bb2p4onboku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100000">
            <a:off x="6750685" y="3161665"/>
            <a:ext cx="349250" cy="366395"/>
          </a:xfrm>
          <a:prstGeom prst="rect">
            <a:avLst/>
          </a:prstGeom>
        </p:spPr>
      </p:pic>
      <p:pic>
        <p:nvPicPr>
          <p:cNvPr id="13" name="Image 5" descr="https://kimi-img.moonshot.cn/pub/slides/slides_tmpl/image/25-09-04-11:32:29-d2sggje1bb2p4onbol20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0605" y="0"/>
            <a:ext cx="4352290" cy="5608320"/>
          </a:xfrm>
          <a:prstGeom prst="rect">
            <a:avLst/>
          </a:prstGeom>
        </p:spPr>
      </p:pic>
      <p:pic>
        <p:nvPicPr>
          <p:cNvPr id="14" name="Image 6" descr="https://kimi-img.moonshot.cn/pub/slides/slides_tmpl/image/25-09-04-11:32:29-d2sggje1bb2p4onbol0g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4185" y="3105150"/>
            <a:ext cx="2583180" cy="1724025"/>
          </a:xfrm>
          <a:prstGeom prst="rect">
            <a:avLst/>
          </a:prstGeom>
        </p:spPr>
      </p:pic>
      <p:pic>
        <p:nvPicPr>
          <p:cNvPr id="15" name="Image 7" descr="https://kimi-img.moonshot.cn/pub/slides/slides_tmpl/image/25-09-04-11:32:29-d2sggje1bb2p4onbokv0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15270" y="538480"/>
            <a:ext cx="1331595" cy="5035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4-11:32:32-d2sggk61bb2p4onbol4g.jp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4-11:32:35-d2sggku1bb2p4onbol8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7405" y="1905"/>
            <a:ext cx="7554595" cy="6877050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9-04-11:32:29-d2sggje1bb2p4onbol1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972050" cy="6859270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3300801" y="2321292"/>
            <a:ext cx="1513064" cy="2234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000" dirty="0">
                <a:solidFill>
                  <a:srgbClr val="59595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/</a:t>
            </a:r>
            <a:endParaRPr lang="en-US" sz="1600" dirty="0"/>
          </a:p>
        </p:txBody>
      </p:sp>
      <p:sp>
        <p:nvSpPr>
          <p:cNvPr id="6" name="Text 1"/>
          <p:cNvSpPr/>
          <p:nvPr/>
        </p:nvSpPr>
        <p:spPr>
          <a:xfrm>
            <a:off x="733425" y="734060"/>
            <a:ext cx="11116310" cy="42723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1" dirty="0">
                <a:solidFill>
                  <a:srgbClr val="5E423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东亚家庭伦理的根本性变迁</a:t>
            </a:r>
            <a:endParaRPr lang="en-US" sz="1600" dirty="0"/>
          </a:p>
        </p:txBody>
      </p:sp>
      <p:sp>
        <p:nvSpPr>
          <p:cNvPr id="7" name="Shape 2"/>
          <p:cNvSpPr/>
          <p:nvPr/>
        </p:nvSpPr>
        <p:spPr>
          <a:xfrm flipH="1">
            <a:off x="593090" y="6446520"/>
            <a:ext cx="7437755" cy="0"/>
          </a:xfrm>
          <a:prstGeom prst="line">
            <a:avLst/>
          </a:prstGeom>
          <a:noFill/>
          <a:ln w="16510">
            <a:gradFill flip="none" rotWithShape="1">
              <a:gsLst>
                <a:gs pos="0">
                  <a:srgbClr val="C00000">
                    <a:alpha val="0"/>
                  </a:srgbClr>
                </a:gs>
                <a:gs pos="100000">
                  <a:srgbClr val="C00000"/>
                </a:gs>
              </a:gsLst>
              <a:lin ang="21420000" scaled="1"/>
            </a:gradFill>
            <a:prstDash val="solid"/>
            <a:headEnd type="none"/>
            <a:tailEnd type="none"/>
          </a:ln>
        </p:spPr>
      </p:sp>
      <p:sp>
        <p:nvSpPr>
          <p:cNvPr id="8" name="Shape 3"/>
          <p:cNvSpPr/>
          <p:nvPr/>
        </p:nvSpPr>
        <p:spPr>
          <a:xfrm flipH="1">
            <a:off x="852170" y="715010"/>
            <a:ext cx="2133600" cy="0"/>
          </a:xfrm>
          <a:prstGeom prst="line">
            <a:avLst/>
          </a:prstGeom>
          <a:noFill/>
          <a:ln w="16510">
            <a:gradFill flip="none" rotWithShape="1">
              <a:gsLst>
                <a:gs pos="0">
                  <a:srgbClr val="C00000">
                    <a:alpha val="0"/>
                  </a:srgbClr>
                </a:gs>
                <a:gs pos="100000">
                  <a:srgbClr val="C00000"/>
                </a:gs>
              </a:gsLst>
              <a:lin ang="21420000" scaled="1"/>
            </a:gradFill>
            <a:prstDash val="solid"/>
            <a:headEnd type="none"/>
            <a:tailEnd type="none"/>
          </a:ln>
        </p:spPr>
      </p:sp>
      <p:pic>
        <p:nvPicPr>
          <p:cNvPr id="9" name="Image 3" descr="https://kimi-img.moonshot.cn/pub/slides/slides_tmpl/image/25-09-04-11:32:29-d2sggje1bb2p4onboku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100000">
            <a:off x="3882390" y="3780790"/>
            <a:ext cx="349250" cy="366395"/>
          </a:xfrm>
          <a:prstGeom prst="rect">
            <a:avLst/>
          </a:prstGeom>
        </p:spPr>
      </p:pic>
      <p:pic>
        <p:nvPicPr>
          <p:cNvPr id="10" name="Image 4" descr="https://kimi-img.moonshot.cn/pub/slides/slides_tmpl/image/25-09-04-11:32:29-d2sggje1bb2p4onbol1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6925" y="417195"/>
            <a:ext cx="913765" cy="272415"/>
          </a:xfrm>
          <a:prstGeom prst="rect">
            <a:avLst/>
          </a:prstGeom>
        </p:spPr>
      </p:pic>
      <p:sp>
        <p:nvSpPr>
          <p:cNvPr id="11" name="Text 4"/>
          <p:cNvSpPr/>
          <p:nvPr/>
        </p:nvSpPr>
        <p:spPr>
          <a:xfrm>
            <a:off x="2542540" y="2781300"/>
            <a:ext cx="3102610" cy="1435735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algn="ctr">
              <a:lnSpc>
                <a:spcPct val="100000"/>
              </a:lnSpc>
            </a:pPr>
            <a:r>
              <a:rPr lang="en-US" sz="2000" b="1" dirty="0">
                <a:solidFill>
                  <a:srgbClr val="5E423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变迁总结</a:t>
            </a:r>
            <a:endParaRPr lang="en-US" sz="1600" dirty="0"/>
          </a:p>
        </p:txBody>
      </p:sp>
      <p:sp>
        <p:nvSpPr>
          <p:cNvPr id="12" name="Shape 5"/>
          <p:cNvSpPr/>
          <p:nvPr/>
        </p:nvSpPr>
        <p:spPr>
          <a:xfrm>
            <a:off x="1710055" y="4423410"/>
            <a:ext cx="4777740" cy="1987550"/>
          </a:xfrm>
          <a:prstGeom prst="rect">
            <a:avLst/>
          </a:prstGeom>
          <a:solidFill>
            <a:srgbClr val="000000">
              <a:alpha val="0"/>
            </a:srgbClr>
          </a:solidFill>
        </p:spPr>
      </p:sp>
      <p:sp>
        <p:nvSpPr>
          <p:cNvPr id="13" name="Text 6"/>
          <p:cNvSpPr/>
          <p:nvPr/>
        </p:nvSpPr>
        <p:spPr>
          <a:xfrm>
            <a:off x="1710055" y="4423410"/>
            <a:ext cx="4777740" cy="1987550"/>
          </a:xfrm>
          <a:prstGeom prst="rect">
            <a:avLst/>
          </a:prstGeom>
          <a:noFill/>
        </p:spPr>
        <p:txBody>
          <a:bodyPr wrap="square" lIns="45720" tIns="91440" rIns="91440" bIns="45720" rtlCol="0" anchor="t"/>
          <a:lstStyle/>
          <a:p>
            <a:pPr algn="just">
              <a:lnSpc>
                <a:spcPct val="130000"/>
              </a:lnSpc>
            </a:pPr>
            <a:r>
              <a:rPr lang="en-US" sz="1400" dirty="0">
                <a:solidFill>
                  <a:srgbClr val="59595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东亚家庭伦理从集体本位转向个体本位，情感表达从压抑到宣泄，关系核心从血缘到自我，价值导向从责任到自由，关系状态从被迫疏离到主动断亲。</a:t>
            </a:r>
            <a:endParaRPr lang="en-US" sz="1600"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eelOff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4-11:32:32-d2sggk61bb2p4onbol4g.jp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4-11:32:42-d2sggmm1bb2p4onbolkg.png"/>
          <p:cNvPicPr>
            <a:picLocks noChangeAspect="1"/>
          </p:cNvPicPr>
          <p:nvPr/>
        </p:nvPicPr>
        <p:blipFill>
          <a:blip r:embed="rId2">
            <a:alphaModFix amt="15000"/>
          </a:blip>
          <a:srcRect t="-14735"/>
          <a:stretch>
            <a:fillRect/>
          </a:stretch>
        </p:blipFill>
        <p:spPr>
          <a:xfrm>
            <a:off x="0" y="2356044"/>
            <a:ext cx="12192000" cy="4501956"/>
          </a:xfrm>
          <a:prstGeom prst="rect">
            <a:avLst/>
          </a:prstGeom>
        </p:spPr>
      </p:pic>
      <p:sp>
        <p:nvSpPr>
          <p:cNvPr id="4" name="Shape 0"/>
          <p:cNvSpPr/>
          <p:nvPr/>
        </p:nvSpPr>
        <p:spPr>
          <a:xfrm>
            <a:off x="-4445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EBE7E2">
                  <a:alpha val="0"/>
                </a:srgbClr>
              </a:gs>
              <a:gs pos="49000">
                <a:srgbClr val="E4DBD1">
                  <a:alpha val="46000"/>
                </a:srgbClr>
              </a:gs>
              <a:gs pos="93000">
                <a:srgbClr val="B9A690">
                  <a:alpha val="77000"/>
                </a:srgbClr>
              </a:gs>
              <a:gs pos="100000">
                <a:srgbClr val="B9A690">
                  <a:alpha val="77000"/>
                </a:srgbClr>
              </a:gs>
            </a:gsLst>
            <a:lin ang="5940000" scaled="1"/>
          </a:gradFill>
        </p:spPr>
      </p:sp>
      <p:sp>
        <p:nvSpPr>
          <p:cNvPr id="5" name="Text 1"/>
          <p:cNvSpPr/>
          <p:nvPr/>
        </p:nvSpPr>
        <p:spPr>
          <a:xfrm>
            <a:off x="-4445" y="0"/>
            <a:ext cx="12192000" cy="685800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6" name="Image 2" descr="https://kimi-img.moonshot.cn/pub/slides/slides_tmpl/image/25-09-04-11:32:35-d2sggku1bb2p4onbol80.png"/>
          <p:cNvPicPr>
            <a:picLocks noChangeAspect="1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 flipH="1">
            <a:off x="0" y="1905"/>
            <a:ext cx="7554595" cy="6877050"/>
          </a:xfrm>
          <a:prstGeom prst="rect">
            <a:avLst/>
          </a:prstGeom>
        </p:spPr>
      </p:pic>
      <p:sp>
        <p:nvSpPr>
          <p:cNvPr id="7" name="Shape 2"/>
          <p:cNvSpPr/>
          <p:nvPr>
            <p:custDataLst>
              <p:tags r:id="rId4"/>
            </p:custDataLst>
          </p:nvPr>
        </p:nvSpPr>
        <p:spPr>
          <a:xfrm>
            <a:off x="3072765" y="706120"/>
            <a:ext cx="2550866" cy="5474970"/>
          </a:xfrm>
          <a:prstGeom prst="roundRect">
            <a:avLst>
              <a:gd name="adj" fmla="val 16667"/>
            </a:avLst>
          </a:prstGeom>
          <a:gradFill flip="none" rotWithShape="1">
            <a:gsLst>
              <a:gs pos="0">
                <a:srgbClr val="D2CAC4">
                  <a:alpha val="0"/>
                </a:srgbClr>
              </a:gs>
              <a:gs pos="100000">
                <a:srgbClr val="B9A690">
                  <a:alpha val="73000"/>
                </a:srgbClr>
              </a:gs>
            </a:gsLst>
            <a:lin ang="15960000" scaled="1"/>
          </a:gradFill>
          <a:ln w="19050">
            <a:gradFill flip="none" rotWithShape="1">
              <a:gsLst>
                <a:gs pos="0">
                  <a:srgbClr val="5E4230">
                    <a:alpha val="0"/>
                  </a:srgbClr>
                </a:gs>
                <a:gs pos="99000">
                  <a:srgbClr val="5E4230"/>
                </a:gs>
                <a:gs pos="100000">
                  <a:srgbClr val="5E4230"/>
                </a:gs>
              </a:gsLst>
              <a:lin ang="15720000" scaled="1"/>
            </a:gradFill>
            <a:prstDash val="solid"/>
          </a:ln>
        </p:spPr>
      </p:sp>
      <p:sp>
        <p:nvSpPr>
          <p:cNvPr id="8" name="Text 3"/>
          <p:cNvSpPr/>
          <p:nvPr/>
        </p:nvSpPr>
        <p:spPr>
          <a:xfrm>
            <a:off x="3072765" y="706120"/>
            <a:ext cx="2550866" cy="547497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4"/>
          <p:cNvSpPr/>
          <p:nvPr>
            <p:custDataLst>
              <p:tags r:id="rId5"/>
            </p:custDataLst>
          </p:nvPr>
        </p:nvSpPr>
        <p:spPr>
          <a:xfrm>
            <a:off x="5908898" y="706120"/>
            <a:ext cx="2550866" cy="5474970"/>
          </a:xfrm>
          <a:prstGeom prst="roundRect">
            <a:avLst>
              <a:gd name="adj" fmla="val 16667"/>
            </a:avLst>
          </a:prstGeom>
          <a:gradFill flip="none" rotWithShape="1">
            <a:gsLst>
              <a:gs pos="0">
                <a:srgbClr val="D2CAC4">
                  <a:alpha val="0"/>
                </a:srgbClr>
              </a:gs>
              <a:gs pos="100000">
                <a:srgbClr val="B9A690">
                  <a:alpha val="73000"/>
                </a:srgbClr>
              </a:gs>
            </a:gsLst>
            <a:lin ang="15960000" scaled="1"/>
          </a:gradFill>
          <a:ln w="19050">
            <a:gradFill flip="none" rotWithShape="1">
              <a:gsLst>
                <a:gs pos="0">
                  <a:srgbClr val="5E4230">
                    <a:alpha val="0"/>
                  </a:srgbClr>
                </a:gs>
                <a:gs pos="99000">
                  <a:srgbClr val="5E4230"/>
                </a:gs>
                <a:gs pos="100000">
                  <a:srgbClr val="5E4230"/>
                </a:gs>
              </a:gsLst>
              <a:lin ang="15720000" scaled="1"/>
            </a:gradFill>
            <a:prstDash val="solid"/>
          </a:ln>
        </p:spPr>
      </p:sp>
      <p:sp>
        <p:nvSpPr>
          <p:cNvPr id="10" name="Text 5"/>
          <p:cNvSpPr/>
          <p:nvPr/>
        </p:nvSpPr>
        <p:spPr>
          <a:xfrm>
            <a:off x="5908898" y="706120"/>
            <a:ext cx="2550866" cy="547497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Shape 6"/>
          <p:cNvSpPr/>
          <p:nvPr>
            <p:custDataLst>
              <p:tags r:id="rId6"/>
            </p:custDataLst>
          </p:nvPr>
        </p:nvSpPr>
        <p:spPr>
          <a:xfrm>
            <a:off x="8744514" y="706120"/>
            <a:ext cx="2550866" cy="5474970"/>
          </a:xfrm>
          <a:prstGeom prst="roundRect">
            <a:avLst>
              <a:gd name="adj" fmla="val 16667"/>
            </a:avLst>
          </a:prstGeom>
          <a:gradFill flip="none" rotWithShape="1">
            <a:gsLst>
              <a:gs pos="0">
                <a:srgbClr val="D2CAC4">
                  <a:alpha val="0"/>
                </a:srgbClr>
              </a:gs>
              <a:gs pos="100000">
                <a:srgbClr val="B9A690">
                  <a:alpha val="73000"/>
                </a:srgbClr>
              </a:gs>
            </a:gsLst>
            <a:lin ang="15960000" scaled="1"/>
          </a:gradFill>
          <a:ln w="19050">
            <a:gradFill flip="none" rotWithShape="1">
              <a:gsLst>
                <a:gs pos="0">
                  <a:srgbClr val="5E4230">
                    <a:alpha val="0"/>
                  </a:srgbClr>
                </a:gs>
                <a:gs pos="99000">
                  <a:srgbClr val="5E4230"/>
                </a:gs>
                <a:gs pos="100000">
                  <a:srgbClr val="5E4230"/>
                </a:gs>
              </a:gsLst>
              <a:lin ang="15720000" scaled="1"/>
            </a:gradFill>
            <a:prstDash val="solid"/>
          </a:ln>
        </p:spPr>
      </p:sp>
      <p:sp>
        <p:nvSpPr>
          <p:cNvPr id="12" name="Text 7"/>
          <p:cNvSpPr/>
          <p:nvPr/>
        </p:nvSpPr>
        <p:spPr>
          <a:xfrm>
            <a:off x="8744514" y="706120"/>
            <a:ext cx="2550866" cy="547497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13" name="Image 3" descr="https://kimi-img.moonshot.cn/pub/slides/slides_tmpl/image/25-09-04-11:32:29-d2sggje1bb2p4onbokv0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95280" y="5847715"/>
            <a:ext cx="1569720" cy="593725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676275" y="1024255"/>
            <a:ext cx="2151380" cy="52197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en-US" sz="2800" b="1" dirty="0">
                <a:solidFill>
                  <a:srgbClr val="5E423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总结</a:t>
            </a:r>
            <a:endParaRPr lang="zh-CN" altLang="en-US" sz="2800" b="1" dirty="0">
              <a:solidFill>
                <a:srgbClr val="5E4230"/>
              </a:solidFill>
              <a:latin typeface="MiSans" pitchFamily="34" charset="-122"/>
              <a:ea typeface="MiSans" pitchFamily="34" charset="-122"/>
              <a:cs typeface="MiSans" pitchFamily="34" charset="-120"/>
            </a:endParaRPr>
          </a:p>
        </p:txBody>
      </p:sp>
      <p:pic>
        <p:nvPicPr>
          <p:cNvPr id="15" name="Image 4" descr="https://kimi-img.moonshot.cn/pub/slides/slides_tmpl/image/25-09-04-11:32:29-d2sggje1bb2p4onbokug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0100000">
            <a:off x="598170" y="862965"/>
            <a:ext cx="439420" cy="460375"/>
          </a:xfrm>
          <a:prstGeom prst="rect">
            <a:avLst/>
          </a:prstGeom>
        </p:spPr>
      </p:pic>
      <p:pic>
        <p:nvPicPr>
          <p:cNvPr id="16" name="Image 5" descr="https://kimi-img.moonshot.cn/pub/slides/slides_tmpl/image/25-09-04-11:32:29-d2sggje1bb2p4onbokv0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38605" y="2559050"/>
            <a:ext cx="1101090" cy="416560"/>
          </a:xfrm>
          <a:prstGeom prst="rect">
            <a:avLst/>
          </a:prstGeom>
        </p:spPr>
      </p:pic>
      <p:sp>
        <p:nvSpPr>
          <p:cNvPr id="17" name="Shape 9"/>
          <p:cNvSpPr/>
          <p:nvPr>
            <p:custDataLst>
              <p:tags r:id="rId9"/>
            </p:custDataLst>
          </p:nvPr>
        </p:nvSpPr>
        <p:spPr>
          <a:xfrm>
            <a:off x="3541395" y="1308735"/>
            <a:ext cx="541020" cy="280035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851321"/>
          </a:solidFill>
        </p:spPr>
      </p:sp>
      <p:sp>
        <p:nvSpPr>
          <p:cNvPr id="18" name="Text 10"/>
          <p:cNvSpPr/>
          <p:nvPr>
            <p:custDataLst>
              <p:tags r:id="rId10"/>
            </p:custDataLst>
          </p:nvPr>
        </p:nvSpPr>
        <p:spPr>
          <a:xfrm>
            <a:off x="3541395" y="1308735"/>
            <a:ext cx="541020" cy="28003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algn="ctr">
              <a:lnSpc>
                <a:spcPct val="100000"/>
              </a:lnSpc>
            </a:pPr>
            <a:r>
              <a:rPr lang="en-US" sz="1800" b="1" dirty="0">
                <a:solidFill>
                  <a:srgbClr val="FFFFFF"/>
                </a:solidFill>
                <a:latin typeface="思源宋体" panose="02020500000000000000" pitchFamily="34" charset="-122"/>
                <a:ea typeface="思源宋体" panose="02020500000000000000" pitchFamily="34" charset="-122"/>
                <a:cs typeface="思源宋体" panose="02020500000000000000" pitchFamily="34" charset="-120"/>
              </a:rPr>
              <a:t>01</a:t>
            </a:r>
            <a:endParaRPr lang="en-US" sz="1600" dirty="0"/>
          </a:p>
        </p:txBody>
      </p:sp>
      <p:sp>
        <p:nvSpPr>
          <p:cNvPr id="19" name="Text 11"/>
          <p:cNvSpPr/>
          <p:nvPr>
            <p:custDataLst>
              <p:tags r:id="rId11"/>
            </p:custDataLst>
          </p:nvPr>
        </p:nvSpPr>
        <p:spPr>
          <a:xfrm>
            <a:off x="3405505" y="1727200"/>
            <a:ext cx="1896745" cy="883920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5E423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《东京物语》描绘了在传统伦理框架下，家庭成员因城市化而被迫产生的“空间与情感的疏离”，但情感上是克制的、关系上是维持的。</a:t>
            </a:r>
            <a:endParaRPr lang="zh-CN" altLang="en-US" sz="1600" dirty="0"/>
          </a:p>
        </p:txBody>
      </p:sp>
      <p:sp>
        <p:nvSpPr>
          <p:cNvPr id="20" name="Shape 12"/>
          <p:cNvSpPr/>
          <p:nvPr>
            <p:custDataLst>
              <p:tags r:id="rId12"/>
            </p:custDataLst>
          </p:nvPr>
        </p:nvSpPr>
        <p:spPr>
          <a:xfrm>
            <a:off x="2639695" y="1588770"/>
            <a:ext cx="1884045" cy="2695575"/>
          </a:xfrm>
          <a:prstGeom prst="rect">
            <a:avLst/>
          </a:prstGeom>
          <a:solidFill>
            <a:srgbClr val="000000">
              <a:alpha val="0"/>
            </a:srgbClr>
          </a:solidFill>
        </p:spPr>
      </p:sp>
      <p:sp>
        <p:nvSpPr>
          <p:cNvPr id="21" name="Text 13"/>
          <p:cNvSpPr/>
          <p:nvPr>
            <p:custDataLst>
              <p:tags r:id="rId13"/>
            </p:custDataLst>
          </p:nvPr>
        </p:nvSpPr>
        <p:spPr>
          <a:xfrm>
            <a:off x="3414395" y="2452370"/>
            <a:ext cx="1884045" cy="2695575"/>
          </a:xfrm>
          <a:prstGeom prst="rect">
            <a:avLst/>
          </a:prstGeom>
          <a:noFill/>
        </p:spPr>
        <p:txBody>
          <a:bodyPr wrap="square" lIns="45720" tIns="91440" rIns="91440" bIns="45720" rtlCol="0" anchor="t"/>
          <a:lstStyle/>
          <a:p>
            <a:pPr algn="just">
              <a:lnSpc>
                <a:spcPct val="120000"/>
              </a:lnSpc>
            </a:pPr>
            <a:r>
              <a:rPr lang="en-US" sz="1400" dirty="0">
                <a:solidFill>
                  <a:srgbClr val="5E423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。</a:t>
            </a:r>
            <a:endParaRPr lang="en-US" sz="1600" dirty="0"/>
          </a:p>
        </p:txBody>
      </p:sp>
      <p:sp>
        <p:nvSpPr>
          <p:cNvPr id="22" name="Shape 14"/>
          <p:cNvSpPr/>
          <p:nvPr>
            <p:custDataLst>
              <p:tags r:id="rId14"/>
            </p:custDataLst>
          </p:nvPr>
        </p:nvSpPr>
        <p:spPr>
          <a:xfrm>
            <a:off x="6384925" y="1308735"/>
            <a:ext cx="541020" cy="280035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851321"/>
          </a:solidFill>
        </p:spPr>
      </p:sp>
      <p:sp>
        <p:nvSpPr>
          <p:cNvPr id="23" name="Text 15"/>
          <p:cNvSpPr/>
          <p:nvPr>
            <p:custDataLst>
              <p:tags r:id="rId15"/>
            </p:custDataLst>
          </p:nvPr>
        </p:nvSpPr>
        <p:spPr>
          <a:xfrm>
            <a:off x="6384925" y="1308735"/>
            <a:ext cx="541020" cy="28003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algn="ctr">
              <a:lnSpc>
                <a:spcPct val="100000"/>
              </a:lnSpc>
            </a:pPr>
            <a:r>
              <a:rPr lang="en-US" sz="1800" b="1" dirty="0">
                <a:solidFill>
                  <a:srgbClr val="FFFFFF"/>
                </a:solidFill>
                <a:latin typeface="思源宋体" panose="02020500000000000000" pitchFamily="34" charset="-122"/>
                <a:ea typeface="思源宋体" panose="02020500000000000000" pitchFamily="34" charset="-122"/>
                <a:cs typeface="思源宋体" panose="02020500000000000000" pitchFamily="34" charset="-120"/>
              </a:rPr>
              <a:t>02</a:t>
            </a:r>
            <a:endParaRPr lang="en-US" sz="1600" dirty="0"/>
          </a:p>
        </p:txBody>
      </p:sp>
      <p:sp>
        <p:nvSpPr>
          <p:cNvPr id="24" name="Text 16"/>
          <p:cNvSpPr/>
          <p:nvPr>
            <p:custDataLst>
              <p:tags r:id="rId16"/>
            </p:custDataLst>
          </p:nvPr>
        </p:nvSpPr>
        <p:spPr>
          <a:xfrm>
            <a:off x="6258560" y="1727200"/>
            <a:ext cx="1896745" cy="969010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5E423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而今天的“断亲”</a:t>
            </a:r>
            <a:r>
              <a:rPr lang="en-US" sz="1800" b="1" dirty="0">
                <a:solidFill>
                  <a:srgbClr val="5E423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现象，是年轻一代在个人主义思潮下，为了心理健康和自我实现，主动选择的“情感与关系的决断”。</a:t>
            </a:r>
            <a:endParaRPr lang="en-US" sz="1800" b="1" dirty="0">
              <a:solidFill>
                <a:srgbClr val="5E4230"/>
              </a:solidFill>
              <a:latin typeface="MiSans" pitchFamily="34" charset="-122"/>
              <a:ea typeface="MiSans" pitchFamily="34" charset="-122"/>
              <a:cs typeface="MiSans" pitchFamily="34" charset="-120"/>
            </a:endParaRPr>
          </a:p>
        </p:txBody>
      </p:sp>
      <p:sp>
        <p:nvSpPr>
          <p:cNvPr id="25" name="Shape 17"/>
          <p:cNvSpPr/>
          <p:nvPr>
            <p:custDataLst>
              <p:tags r:id="rId17"/>
            </p:custDataLst>
          </p:nvPr>
        </p:nvSpPr>
        <p:spPr>
          <a:xfrm>
            <a:off x="6267450" y="2452370"/>
            <a:ext cx="1884045" cy="2695575"/>
          </a:xfrm>
          <a:prstGeom prst="rect">
            <a:avLst/>
          </a:prstGeom>
          <a:solidFill>
            <a:srgbClr val="000000">
              <a:alpha val="0"/>
            </a:srgbClr>
          </a:solidFill>
        </p:spPr>
      </p:sp>
      <p:sp>
        <p:nvSpPr>
          <p:cNvPr id="26" name="Text 18"/>
          <p:cNvSpPr/>
          <p:nvPr>
            <p:custDataLst>
              <p:tags r:id="rId18"/>
            </p:custDataLst>
          </p:nvPr>
        </p:nvSpPr>
        <p:spPr>
          <a:xfrm>
            <a:off x="6267450" y="2452370"/>
            <a:ext cx="1884045" cy="2695575"/>
          </a:xfrm>
          <a:prstGeom prst="rect">
            <a:avLst/>
          </a:prstGeom>
          <a:noFill/>
        </p:spPr>
        <p:txBody>
          <a:bodyPr wrap="square" lIns="45720" tIns="91440" rIns="91440" bIns="45720" rtlCol="0" anchor="t"/>
          <a:lstStyle/>
          <a:p>
            <a:pPr algn="just">
              <a:lnSpc>
                <a:spcPct val="120000"/>
              </a:lnSpc>
            </a:pPr>
            <a:r>
              <a:rPr lang="en-US" sz="1400" dirty="0">
                <a:solidFill>
                  <a:srgbClr val="5E423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。</a:t>
            </a:r>
            <a:endParaRPr lang="en-US" sz="1600" dirty="0"/>
          </a:p>
        </p:txBody>
      </p:sp>
      <p:sp>
        <p:nvSpPr>
          <p:cNvPr id="27" name="Shape 19"/>
          <p:cNvSpPr/>
          <p:nvPr>
            <p:custDataLst>
              <p:tags r:id="rId19"/>
            </p:custDataLst>
          </p:nvPr>
        </p:nvSpPr>
        <p:spPr>
          <a:xfrm>
            <a:off x="9194800" y="1308735"/>
            <a:ext cx="541020" cy="280035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851321"/>
          </a:solidFill>
        </p:spPr>
      </p:sp>
      <p:sp>
        <p:nvSpPr>
          <p:cNvPr id="28" name="Text 20"/>
          <p:cNvSpPr/>
          <p:nvPr>
            <p:custDataLst>
              <p:tags r:id="rId20"/>
            </p:custDataLst>
          </p:nvPr>
        </p:nvSpPr>
        <p:spPr>
          <a:xfrm>
            <a:off x="9194800" y="1308735"/>
            <a:ext cx="541020" cy="28003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algn="ctr">
              <a:lnSpc>
                <a:spcPct val="100000"/>
              </a:lnSpc>
            </a:pPr>
            <a:r>
              <a:rPr lang="en-US" sz="1800" b="1" dirty="0">
                <a:solidFill>
                  <a:srgbClr val="FFFFFF"/>
                </a:solidFill>
                <a:latin typeface="思源宋体" panose="02020500000000000000" pitchFamily="34" charset="-122"/>
                <a:ea typeface="思源宋体" panose="02020500000000000000" pitchFamily="34" charset="-122"/>
                <a:cs typeface="思源宋体" panose="02020500000000000000" pitchFamily="34" charset="-120"/>
              </a:rPr>
              <a:t>03</a:t>
            </a:r>
            <a:endParaRPr lang="en-US" sz="1600" dirty="0"/>
          </a:p>
        </p:txBody>
      </p:sp>
      <p:sp>
        <p:nvSpPr>
          <p:cNvPr id="29" name="Text 21"/>
          <p:cNvSpPr/>
          <p:nvPr>
            <p:custDataLst>
              <p:tags r:id="rId21"/>
            </p:custDataLst>
          </p:nvPr>
        </p:nvSpPr>
        <p:spPr>
          <a:xfrm>
            <a:off x="9070975" y="1727200"/>
            <a:ext cx="1896745" cy="969010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5E423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从“被迫疏离”到“主动断亲”，这背后是东亚家庭伦理从“集体本位”到“个体本位”的根本性变迁。</a:t>
            </a:r>
            <a:endParaRPr lang="en-US" sz="1800" b="1" dirty="0">
              <a:solidFill>
                <a:srgbClr val="5E4230"/>
              </a:solidFill>
              <a:latin typeface="MiSans" pitchFamily="34" charset="-122"/>
              <a:ea typeface="MiSans" pitchFamily="34" charset="-122"/>
              <a:cs typeface="MiSans" pitchFamily="34" charset="-120"/>
            </a:endParaRPr>
          </a:p>
        </p:txBody>
      </p:sp>
      <p:sp>
        <p:nvSpPr>
          <p:cNvPr id="30" name="Shape 22"/>
          <p:cNvSpPr/>
          <p:nvPr>
            <p:custDataLst>
              <p:tags r:id="rId22"/>
            </p:custDataLst>
          </p:nvPr>
        </p:nvSpPr>
        <p:spPr>
          <a:xfrm>
            <a:off x="9079865" y="2452370"/>
            <a:ext cx="1884045" cy="2695575"/>
          </a:xfrm>
          <a:prstGeom prst="rect">
            <a:avLst/>
          </a:prstGeom>
          <a:solidFill>
            <a:srgbClr val="000000">
              <a:alpha val="0"/>
            </a:srgbClr>
          </a:solidFill>
        </p:spPr>
      </p:sp>
      <p:sp>
        <p:nvSpPr>
          <p:cNvPr id="31" name="Text 23"/>
          <p:cNvSpPr/>
          <p:nvPr>
            <p:custDataLst>
              <p:tags r:id="rId23"/>
            </p:custDataLst>
          </p:nvPr>
        </p:nvSpPr>
        <p:spPr>
          <a:xfrm>
            <a:off x="9079865" y="2452370"/>
            <a:ext cx="1884045" cy="2695575"/>
          </a:xfrm>
          <a:prstGeom prst="rect">
            <a:avLst/>
          </a:prstGeom>
          <a:noFill/>
        </p:spPr>
        <p:txBody>
          <a:bodyPr wrap="square" lIns="45720" tIns="91440" rIns="91440" bIns="45720" rtlCol="0" anchor="t"/>
          <a:lstStyle/>
          <a:p>
            <a:pPr algn="just">
              <a:lnSpc>
                <a:spcPct val="120000"/>
              </a:lnSpc>
            </a:pPr>
            <a:endParaRPr lang="en-US" sz="16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4-11:32:28-d2sggj61bb2p4onboku0.jpe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16200000">
            <a:off x="2666365" y="-2670810"/>
            <a:ext cx="6858000" cy="1219962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2540" y="2794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EBE7E2">
                  <a:alpha val="33000"/>
                </a:srgbClr>
              </a:gs>
              <a:gs pos="100000">
                <a:srgbClr val="DCCFBF">
                  <a:alpha val="62000"/>
                </a:srgbClr>
              </a:gs>
            </a:gsLst>
            <a:lin ang="5400000" scaled="1"/>
          </a:gradFill>
        </p:spPr>
      </p:sp>
      <p:sp>
        <p:nvSpPr>
          <p:cNvPr id="4" name="Text 1"/>
          <p:cNvSpPr/>
          <p:nvPr/>
        </p:nvSpPr>
        <p:spPr>
          <a:xfrm>
            <a:off x="2540" y="27940"/>
            <a:ext cx="12192000" cy="685800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5" name="Image 1" descr="https://kimi-img.moonshot.cn/pub/slides/slides_tmpl/image/25-09-04-11:32:29-d2sggje1bb2p4onbokvg.png"/>
          <p:cNvPicPr>
            <a:picLocks noChangeAspect="1"/>
          </p:cNvPicPr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>
            <a:off x="-52070" y="3173095"/>
            <a:ext cx="12244070" cy="4401185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945515" y="650240"/>
            <a:ext cx="2903220" cy="1593850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>
              <a:lnSpc>
                <a:spcPct val="110000"/>
              </a:lnSpc>
            </a:pPr>
            <a:r>
              <a:rPr lang="en-US" sz="8000" b="1" dirty="0">
                <a:solidFill>
                  <a:srgbClr val="5E423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目录</a:t>
            </a:r>
            <a:endParaRPr lang="en-US" sz="1600" dirty="0"/>
          </a:p>
        </p:txBody>
      </p:sp>
      <p:sp>
        <p:nvSpPr>
          <p:cNvPr id="7" name="Text 3"/>
          <p:cNvSpPr/>
          <p:nvPr/>
        </p:nvSpPr>
        <p:spPr>
          <a:xfrm>
            <a:off x="1203960" y="1886585"/>
            <a:ext cx="1063625" cy="24110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200" dirty="0">
                <a:solidFill>
                  <a:srgbClr val="851321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CONTENTS</a:t>
            </a:r>
            <a:endParaRPr lang="en-US" sz="1600" dirty="0"/>
          </a:p>
        </p:txBody>
      </p:sp>
      <p:sp>
        <p:nvSpPr>
          <p:cNvPr id="8" name="Shape 4"/>
          <p:cNvSpPr/>
          <p:nvPr/>
        </p:nvSpPr>
        <p:spPr>
          <a:xfrm flipV="1">
            <a:off x="6918325" y="1840865"/>
            <a:ext cx="302895" cy="302895"/>
          </a:xfrm>
          <a:prstGeom prst="line">
            <a:avLst/>
          </a:prstGeom>
          <a:noFill/>
          <a:ln w="19050">
            <a:solidFill>
              <a:srgbClr val="5E4230"/>
            </a:solidFill>
            <a:prstDash val="solid"/>
            <a:headEnd type="none"/>
            <a:tailEnd type="none"/>
          </a:ln>
        </p:spPr>
      </p:sp>
      <p:sp>
        <p:nvSpPr>
          <p:cNvPr id="9" name="Shape 5"/>
          <p:cNvSpPr/>
          <p:nvPr/>
        </p:nvSpPr>
        <p:spPr>
          <a:xfrm flipV="1">
            <a:off x="6918325" y="2646680"/>
            <a:ext cx="302895" cy="302895"/>
          </a:xfrm>
          <a:prstGeom prst="line">
            <a:avLst/>
          </a:prstGeom>
          <a:noFill/>
          <a:ln w="19050">
            <a:solidFill>
              <a:srgbClr val="5E4230"/>
            </a:solidFill>
            <a:prstDash val="solid"/>
            <a:headEnd type="none"/>
            <a:tailEnd type="none"/>
          </a:ln>
        </p:spPr>
      </p:sp>
      <p:sp>
        <p:nvSpPr>
          <p:cNvPr id="10" name="Shape 6"/>
          <p:cNvSpPr/>
          <p:nvPr/>
        </p:nvSpPr>
        <p:spPr>
          <a:xfrm flipV="1">
            <a:off x="6918325" y="3549650"/>
            <a:ext cx="302895" cy="302895"/>
          </a:xfrm>
          <a:prstGeom prst="line">
            <a:avLst/>
          </a:prstGeom>
          <a:noFill/>
          <a:ln w="19050">
            <a:solidFill>
              <a:srgbClr val="5E4230"/>
            </a:solidFill>
            <a:prstDash val="solid"/>
            <a:headEnd type="none"/>
            <a:tailEnd type="none"/>
          </a:ln>
        </p:spPr>
      </p:sp>
      <p:sp>
        <p:nvSpPr>
          <p:cNvPr id="11" name="Shape 7"/>
          <p:cNvSpPr/>
          <p:nvPr/>
        </p:nvSpPr>
        <p:spPr>
          <a:xfrm flipV="1">
            <a:off x="6932295" y="4408805"/>
            <a:ext cx="302895" cy="302895"/>
          </a:xfrm>
          <a:prstGeom prst="line">
            <a:avLst/>
          </a:prstGeom>
          <a:noFill/>
          <a:ln w="19050">
            <a:solidFill>
              <a:srgbClr val="5E4230"/>
            </a:solidFill>
            <a:prstDash val="solid"/>
            <a:headEnd type="none"/>
            <a:tailEnd type="none"/>
          </a:ln>
        </p:spPr>
      </p:sp>
      <p:sp>
        <p:nvSpPr>
          <p:cNvPr id="12" name="Shape 8"/>
          <p:cNvSpPr/>
          <p:nvPr/>
        </p:nvSpPr>
        <p:spPr>
          <a:xfrm flipV="1">
            <a:off x="6932295" y="5221605"/>
            <a:ext cx="302895" cy="302895"/>
          </a:xfrm>
          <a:prstGeom prst="line">
            <a:avLst/>
          </a:prstGeom>
          <a:noFill/>
          <a:ln w="19050">
            <a:solidFill>
              <a:srgbClr val="5E4230"/>
            </a:solidFill>
            <a:prstDash val="solid"/>
            <a:headEnd type="none"/>
            <a:tailEnd type="none"/>
          </a:ln>
        </p:spPr>
      </p:sp>
      <p:pic>
        <p:nvPicPr>
          <p:cNvPr id="13" name="Image 2" descr="https://kimi-img.moonshot.cn/pub/slides/slides_tmpl/image/25-09-04-11:32:29-d2sggje1bb2p4onbokv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2880" y="5994400"/>
            <a:ext cx="1569720" cy="593725"/>
          </a:xfrm>
          <a:prstGeom prst="rect">
            <a:avLst/>
          </a:prstGeom>
        </p:spPr>
      </p:pic>
      <p:sp>
        <p:nvSpPr>
          <p:cNvPr id="14" name="Shape 9"/>
          <p:cNvSpPr/>
          <p:nvPr/>
        </p:nvSpPr>
        <p:spPr>
          <a:xfrm flipH="1">
            <a:off x="427355" y="6481445"/>
            <a:ext cx="9650095" cy="0"/>
          </a:xfrm>
          <a:prstGeom prst="line">
            <a:avLst/>
          </a:prstGeom>
          <a:noFill/>
          <a:ln w="16510">
            <a:solidFill>
              <a:srgbClr val="C00000"/>
            </a:solidFill>
            <a:prstDash val="solid"/>
            <a:headEnd type="none"/>
            <a:tailEnd type="none"/>
          </a:ln>
        </p:spPr>
      </p:sp>
      <p:pic>
        <p:nvPicPr>
          <p:cNvPr id="15" name="Image 3" descr="https://kimi-img.moonshot.cn/pub/slides/slides_tmpl/image/25-09-04-11:32:29-d2sggje1bb2p4onboku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0220" y="1886585"/>
            <a:ext cx="278765" cy="292735"/>
          </a:xfrm>
          <a:prstGeom prst="rect">
            <a:avLst/>
          </a:prstGeom>
        </p:spPr>
      </p:pic>
      <p:pic>
        <p:nvPicPr>
          <p:cNvPr id="16" name="Image 4" descr="https://kimi-img.moonshot.cn/pub/slides/slides_tmpl/image/25-09-04-11:32:29-d2sggje1bb2p4onboku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0220" y="2729865"/>
            <a:ext cx="278765" cy="292735"/>
          </a:xfrm>
          <a:prstGeom prst="rect">
            <a:avLst/>
          </a:prstGeom>
        </p:spPr>
      </p:pic>
      <p:pic>
        <p:nvPicPr>
          <p:cNvPr id="17" name="Image 5" descr="https://kimi-img.moonshot.cn/pub/slides/slides_tmpl/image/25-09-04-11:32:29-d2sggje1bb2p4onboku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0220" y="5259705"/>
            <a:ext cx="278765" cy="292735"/>
          </a:xfrm>
          <a:prstGeom prst="rect">
            <a:avLst/>
          </a:prstGeom>
        </p:spPr>
      </p:pic>
      <p:pic>
        <p:nvPicPr>
          <p:cNvPr id="18" name="Image 6" descr="https://kimi-img.moonshot.cn/pub/slides/slides_tmpl/image/25-09-04-11:32:29-d2sggje1bb2p4onboku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0220" y="4416425"/>
            <a:ext cx="278765" cy="292735"/>
          </a:xfrm>
          <a:prstGeom prst="rect">
            <a:avLst/>
          </a:prstGeom>
        </p:spPr>
      </p:pic>
      <p:pic>
        <p:nvPicPr>
          <p:cNvPr id="19" name="Image 7" descr="https://kimi-img.moonshot.cn/pub/slides/slides_tmpl/image/25-09-04-11:32:29-d2sggje1bb2p4onboku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0220" y="3573145"/>
            <a:ext cx="278765" cy="292735"/>
          </a:xfrm>
          <a:prstGeom prst="rect">
            <a:avLst/>
          </a:prstGeom>
        </p:spPr>
      </p:pic>
      <p:sp>
        <p:nvSpPr>
          <p:cNvPr id="20" name="Text 10"/>
          <p:cNvSpPr/>
          <p:nvPr/>
        </p:nvSpPr>
        <p:spPr>
          <a:xfrm>
            <a:off x="5897880" y="1718945"/>
            <a:ext cx="971550" cy="43874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400" b="1" dirty="0">
                <a:solidFill>
                  <a:srgbClr val="5E423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壹</a:t>
            </a:r>
            <a:endParaRPr lang="en-US" sz="1600" dirty="0"/>
          </a:p>
        </p:txBody>
      </p:sp>
      <p:sp>
        <p:nvSpPr>
          <p:cNvPr id="21" name="Text 11"/>
          <p:cNvSpPr/>
          <p:nvPr/>
        </p:nvSpPr>
        <p:spPr>
          <a:xfrm>
            <a:off x="7095490" y="1886585"/>
            <a:ext cx="4708525" cy="920750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1600" b="1" dirty="0">
                <a:solidFill>
                  <a:srgbClr val="5E423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研究背景与核心问题</a:t>
            </a:r>
            <a:endParaRPr lang="en-US" sz="1600" dirty="0"/>
          </a:p>
        </p:txBody>
      </p:sp>
      <p:sp>
        <p:nvSpPr>
          <p:cNvPr id="22" name="Text 12"/>
          <p:cNvSpPr/>
          <p:nvPr/>
        </p:nvSpPr>
        <p:spPr>
          <a:xfrm>
            <a:off x="5897880" y="2551430"/>
            <a:ext cx="971550" cy="43874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400" b="1" dirty="0">
                <a:solidFill>
                  <a:srgbClr val="5E423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贰</a:t>
            </a:r>
            <a:endParaRPr lang="en-US" sz="1600" dirty="0"/>
          </a:p>
        </p:txBody>
      </p:sp>
      <p:sp>
        <p:nvSpPr>
          <p:cNvPr id="23" name="Text 13"/>
          <p:cNvSpPr/>
          <p:nvPr/>
        </p:nvSpPr>
        <p:spPr>
          <a:xfrm>
            <a:off x="7095490" y="2719070"/>
            <a:ext cx="4708525" cy="932815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1600" b="1" dirty="0">
                <a:solidFill>
                  <a:srgbClr val="5E423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研究设计与数据来源</a:t>
            </a:r>
            <a:endParaRPr lang="en-US" sz="1600" dirty="0"/>
          </a:p>
        </p:txBody>
      </p:sp>
      <p:sp>
        <p:nvSpPr>
          <p:cNvPr id="24" name="Text 14"/>
          <p:cNvSpPr/>
          <p:nvPr/>
        </p:nvSpPr>
        <p:spPr>
          <a:xfrm>
            <a:off x="5897880" y="3444875"/>
            <a:ext cx="971550" cy="43874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400" b="1" dirty="0">
                <a:solidFill>
                  <a:srgbClr val="5E423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叁</a:t>
            </a:r>
            <a:endParaRPr lang="en-US" sz="1600" dirty="0"/>
          </a:p>
        </p:txBody>
      </p:sp>
      <p:sp>
        <p:nvSpPr>
          <p:cNvPr id="25" name="Text 15"/>
          <p:cNvSpPr/>
          <p:nvPr/>
        </p:nvSpPr>
        <p:spPr>
          <a:xfrm>
            <a:off x="7095490" y="3612515"/>
            <a:ext cx="4708525" cy="1025525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1600" b="1" dirty="0">
                <a:solidFill>
                  <a:srgbClr val="5E423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情感表达：从压抑到宣泄</a:t>
            </a:r>
            <a:endParaRPr lang="en-US" sz="1600" dirty="0"/>
          </a:p>
        </p:txBody>
      </p:sp>
      <p:sp>
        <p:nvSpPr>
          <p:cNvPr id="26" name="Text 16"/>
          <p:cNvSpPr/>
          <p:nvPr/>
        </p:nvSpPr>
        <p:spPr>
          <a:xfrm>
            <a:off x="5894705" y="4282440"/>
            <a:ext cx="971550" cy="43874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400" b="1" dirty="0">
                <a:solidFill>
                  <a:srgbClr val="5E423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肆</a:t>
            </a:r>
            <a:endParaRPr lang="en-US" sz="1600" dirty="0"/>
          </a:p>
        </p:txBody>
      </p:sp>
      <p:sp>
        <p:nvSpPr>
          <p:cNvPr id="27" name="Text 17"/>
          <p:cNvSpPr/>
          <p:nvPr/>
        </p:nvSpPr>
        <p:spPr>
          <a:xfrm>
            <a:off x="7102475" y="4450080"/>
            <a:ext cx="4708525" cy="925195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1600" b="1" dirty="0">
                <a:solidFill>
                  <a:srgbClr val="5E423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关系结构：从血缘核心到自我核心</a:t>
            </a:r>
            <a:endParaRPr lang="en-US" sz="1600" dirty="0"/>
          </a:p>
        </p:txBody>
      </p:sp>
      <p:sp>
        <p:nvSpPr>
          <p:cNvPr id="28" name="Text 18"/>
          <p:cNvSpPr/>
          <p:nvPr/>
        </p:nvSpPr>
        <p:spPr>
          <a:xfrm>
            <a:off x="5894705" y="5121910"/>
            <a:ext cx="971550" cy="43874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400" b="1" dirty="0">
                <a:solidFill>
                  <a:srgbClr val="5E423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伍</a:t>
            </a:r>
            <a:endParaRPr lang="en-US" sz="1600" dirty="0"/>
          </a:p>
        </p:txBody>
      </p:sp>
      <p:sp>
        <p:nvSpPr>
          <p:cNvPr id="29" name="Text 19"/>
          <p:cNvSpPr/>
          <p:nvPr/>
        </p:nvSpPr>
        <p:spPr>
          <a:xfrm>
            <a:off x="7102475" y="5289550"/>
            <a:ext cx="4707890" cy="937260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1600" b="1" dirty="0">
                <a:solidFill>
                  <a:srgbClr val="5E423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价值观念：从责任本位到个体本位</a:t>
            </a:r>
            <a:endParaRPr lang="en-US" sz="16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doors dir="ver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4-11:32:29-d2sggje1bb2p4onbol30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3810"/>
            <a:ext cx="12192000" cy="685419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-55245" y="2311400"/>
            <a:ext cx="12250420" cy="1593850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algn="ctr">
              <a:lnSpc>
                <a:spcPct val="100000"/>
              </a:lnSpc>
            </a:pPr>
            <a:r>
              <a:rPr lang="en-US" sz="8800" b="1" dirty="0">
                <a:solidFill>
                  <a:srgbClr val="5E4230"/>
                </a:solidFill>
                <a:latin typeface="MS PMincho" pitchFamily="34" charset="0"/>
                <a:ea typeface="MS PMincho" pitchFamily="34" charset="-122"/>
                <a:cs typeface="MS PMincho" pitchFamily="34" charset="-120"/>
              </a:rPr>
              <a:t>THANK YOU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427355" y="5853430"/>
            <a:ext cx="3867150" cy="25955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5E4230"/>
                </a:solidFill>
                <a:latin typeface="MS PMincho" pitchFamily="34" charset="0"/>
                <a:ea typeface="MS PMincho" pitchFamily="34" charset="-122"/>
                <a:cs typeface="MS PMincho" pitchFamily="34" charset="-120"/>
              </a:rPr>
              <a:t>汇报人</a:t>
            </a:r>
            <a:r>
              <a:rPr lang="en-US" sz="1400" dirty="0">
                <a:solidFill>
                  <a:srgbClr val="5E4230"/>
                </a:solidFill>
                <a:latin typeface="MS PMincho" pitchFamily="34" charset="0"/>
                <a:ea typeface="MS PMincho" pitchFamily="34" charset="-122"/>
                <a:cs typeface="MS PMincho" pitchFamily="34" charset="-120"/>
              </a:rPr>
              <a:t>：Kimi AI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427355" y="6123305"/>
            <a:ext cx="5014595" cy="25955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5E4230"/>
                </a:solidFill>
                <a:latin typeface="MS PMincho" pitchFamily="34" charset="0"/>
                <a:ea typeface="MS PMincho" pitchFamily="34" charset="-122"/>
                <a:cs typeface="MS PMincho" pitchFamily="34" charset="-120"/>
              </a:rPr>
              <a:t>汇报时间</a:t>
            </a:r>
            <a:r>
              <a:rPr lang="en-US" sz="1400" dirty="0">
                <a:solidFill>
                  <a:srgbClr val="5E4230"/>
                </a:solidFill>
                <a:latin typeface="MS PMincho" pitchFamily="34" charset="0"/>
                <a:ea typeface="MS PMincho" pitchFamily="34" charset="-122"/>
                <a:cs typeface="MS PMincho" pitchFamily="34" charset="-120"/>
              </a:rPr>
              <a:t>：2025/08/01</a:t>
            </a:r>
            <a:endParaRPr lang="en-US" sz="1600" dirty="0"/>
          </a:p>
        </p:txBody>
      </p:sp>
      <p:pic>
        <p:nvPicPr>
          <p:cNvPr id="6" name="Image 1" descr="https://kimi-img.moonshot.cn/pub/slides/slides_tmpl/image/25-09-04-11:32:28-d2sggj61bb2p4onboks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20655" y="269875"/>
            <a:ext cx="1450975" cy="20701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-45085" y="3752850"/>
            <a:ext cx="12228830" cy="491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600" dirty="0">
                <a:solidFill>
                  <a:srgbClr val="5E4230"/>
                </a:solidFill>
                <a:latin typeface="MS PMincho" pitchFamily="34" charset="0"/>
                <a:ea typeface="MS PMincho" pitchFamily="34" charset="-122"/>
                <a:cs typeface="MS PMincho" pitchFamily="34" charset="-120"/>
              </a:rPr>
              <a:t>感谢您的观看</a:t>
            </a:r>
            <a:endParaRPr lang="en-US" sz="1600" dirty="0"/>
          </a:p>
        </p:txBody>
      </p:sp>
      <p:sp>
        <p:nvSpPr>
          <p:cNvPr id="8" name="Shape 4"/>
          <p:cNvSpPr/>
          <p:nvPr/>
        </p:nvSpPr>
        <p:spPr>
          <a:xfrm>
            <a:off x="2413000" y="2131060"/>
            <a:ext cx="775335" cy="775335"/>
          </a:xfrm>
          <a:prstGeom prst="ellipse">
            <a:avLst/>
          </a:prstGeom>
          <a:solidFill>
            <a:srgbClr val="000000">
              <a:alpha val="0"/>
            </a:srgbClr>
          </a:solidFill>
          <a:ln w="127000">
            <a:gradFill flip="none" rotWithShape="1">
              <a:gsLst>
                <a:gs pos="0">
                  <a:srgbClr val="C00000">
                    <a:alpha val="0"/>
                  </a:srgbClr>
                </a:gs>
                <a:gs pos="15000">
                  <a:srgbClr val="C00000">
                    <a:alpha val="0"/>
                  </a:srgbClr>
                </a:gs>
                <a:gs pos="100000">
                  <a:srgbClr val="C00000"/>
                </a:gs>
              </a:gsLst>
              <a:lin ang="13860000" scaled="1"/>
            </a:gradFill>
            <a:prstDash val="solid"/>
          </a:ln>
        </p:spPr>
      </p:sp>
      <p:sp>
        <p:nvSpPr>
          <p:cNvPr id="9" name="Text 5"/>
          <p:cNvSpPr/>
          <p:nvPr/>
        </p:nvSpPr>
        <p:spPr>
          <a:xfrm>
            <a:off x="2413000" y="2131060"/>
            <a:ext cx="775335" cy="77533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4-11:32:29-d2sggje1bb2p4onbol10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4972050" cy="685927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-4445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EBE7E2">
                  <a:alpha val="33000"/>
                </a:srgbClr>
              </a:gs>
              <a:gs pos="100000">
                <a:srgbClr val="DCCFBF">
                  <a:alpha val="62000"/>
                </a:srgbClr>
              </a:gs>
            </a:gsLst>
            <a:lin ang="5400000" scaled="1"/>
          </a:gradFill>
        </p:spPr>
      </p:sp>
      <p:sp>
        <p:nvSpPr>
          <p:cNvPr id="4" name="Text 1"/>
          <p:cNvSpPr/>
          <p:nvPr/>
        </p:nvSpPr>
        <p:spPr>
          <a:xfrm>
            <a:off x="-4445" y="0"/>
            <a:ext cx="12192000" cy="685800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5" name="Image 1" descr="https://kimi-img.moonshot.cn/pub/slides/slides_tmpl/image/25-09-04-11:32:28-d2sggj61bb2p4onboku0.jpeg"/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 rot="16200000">
            <a:off x="2666365" y="-2670810"/>
            <a:ext cx="6858000" cy="12199620"/>
          </a:xfrm>
          <a:prstGeom prst="rect">
            <a:avLst/>
          </a:prstGeom>
        </p:spPr>
      </p:pic>
      <p:pic>
        <p:nvPicPr>
          <p:cNvPr id="6" name="Image 2" descr="https://kimi-img.moonshot.cn/pub/slides/slides_tmpl/image/25-09-04-11:32:29-d2sggje1bb2p4onbokvg.png"/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-52070" y="2828925"/>
            <a:ext cx="12244070" cy="4401185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7873365" y="1664335"/>
            <a:ext cx="1180465" cy="73719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5400" dirty="0">
                <a:solidFill>
                  <a:srgbClr val="5E4230"/>
                </a:solidFill>
                <a:latin typeface="思源宋体" panose="02020500000000000000" pitchFamily="34" charset="-122"/>
                <a:ea typeface="思源宋体" panose="02020500000000000000" pitchFamily="34" charset="-122"/>
                <a:cs typeface="思源宋体" panose="02020500000000000000" pitchFamily="34" charset="-120"/>
              </a:rPr>
              <a:t>01</a:t>
            </a:r>
            <a:endParaRPr lang="en-US" sz="1600" dirty="0"/>
          </a:p>
        </p:txBody>
      </p:sp>
      <p:sp>
        <p:nvSpPr>
          <p:cNvPr id="8" name="Shape 3"/>
          <p:cNvSpPr/>
          <p:nvPr/>
        </p:nvSpPr>
        <p:spPr>
          <a:xfrm flipH="1">
            <a:off x="593090" y="6446520"/>
            <a:ext cx="7437755" cy="0"/>
          </a:xfrm>
          <a:prstGeom prst="line">
            <a:avLst/>
          </a:prstGeom>
          <a:noFill/>
          <a:ln w="16510">
            <a:gradFill flip="none" rotWithShape="1">
              <a:gsLst>
                <a:gs pos="0">
                  <a:srgbClr val="C00000">
                    <a:alpha val="0"/>
                  </a:srgbClr>
                </a:gs>
                <a:gs pos="100000">
                  <a:srgbClr val="C00000"/>
                </a:gs>
              </a:gsLst>
              <a:lin ang="21420000" scaled="1"/>
            </a:gradFill>
            <a:prstDash val="solid"/>
            <a:headEnd type="none"/>
            <a:tailEnd type="none"/>
          </a:ln>
        </p:spPr>
      </p:sp>
      <p:sp>
        <p:nvSpPr>
          <p:cNvPr id="9" name="Shape 4"/>
          <p:cNvSpPr/>
          <p:nvPr/>
        </p:nvSpPr>
        <p:spPr>
          <a:xfrm flipH="1">
            <a:off x="8968740" y="6446520"/>
            <a:ext cx="2650490" cy="0"/>
          </a:xfrm>
          <a:prstGeom prst="line">
            <a:avLst/>
          </a:prstGeom>
          <a:noFill/>
          <a:ln w="16510">
            <a:gradFill flip="none" rotWithShape="1">
              <a:gsLst>
                <a:gs pos="0">
                  <a:srgbClr val="C00000">
                    <a:alpha val="0"/>
                  </a:srgbClr>
                </a:gs>
                <a:gs pos="100000">
                  <a:srgbClr val="C00000"/>
                </a:gs>
              </a:gsLst>
              <a:lin ang="10740000" scaled="1"/>
            </a:gradFill>
            <a:prstDash val="solid"/>
            <a:headEnd type="none"/>
            <a:tailEnd type="none"/>
          </a:ln>
        </p:spPr>
      </p:sp>
      <p:sp>
        <p:nvSpPr>
          <p:cNvPr id="10" name="Text 5"/>
          <p:cNvSpPr/>
          <p:nvPr/>
        </p:nvSpPr>
        <p:spPr>
          <a:xfrm>
            <a:off x="6865620" y="3195320"/>
            <a:ext cx="4971415" cy="55463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2800" b="1" dirty="0">
                <a:solidFill>
                  <a:srgbClr val="5E423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研究背景与核心问题</a:t>
            </a:r>
            <a:endParaRPr lang="en-US" sz="1600" dirty="0"/>
          </a:p>
        </p:txBody>
      </p:sp>
      <p:pic>
        <p:nvPicPr>
          <p:cNvPr id="11" name="Image 3" descr="https://kimi-img.moonshot.cn/pub/slides/slides_tmpl/image/25-09-04-11:32:29-d2sggje1bb2p4onbol0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3110" y="6354445"/>
            <a:ext cx="372110" cy="219710"/>
          </a:xfrm>
          <a:prstGeom prst="rect">
            <a:avLst/>
          </a:prstGeom>
        </p:spPr>
      </p:pic>
      <p:pic>
        <p:nvPicPr>
          <p:cNvPr id="12" name="Image 4" descr="https://kimi-img.moonshot.cn/pub/slides/slides_tmpl/image/25-09-04-11:32:29-d2sggje1bb2p4onboku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100000">
            <a:off x="6750685" y="3161665"/>
            <a:ext cx="349250" cy="366395"/>
          </a:xfrm>
          <a:prstGeom prst="rect">
            <a:avLst/>
          </a:prstGeom>
        </p:spPr>
      </p:pic>
      <p:pic>
        <p:nvPicPr>
          <p:cNvPr id="13" name="Image 5" descr="https://kimi-img.moonshot.cn/pub/slides/slides_tmpl/image/25-09-04-11:32:29-d2sggje1bb2p4onbol20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0605" y="0"/>
            <a:ext cx="4352290" cy="5608320"/>
          </a:xfrm>
          <a:prstGeom prst="rect">
            <a:avLst/>
          </a:prstGeom>
        </p:spPr>
      </p:pic>
      <p:pic>
        <p:nvPicPr>
          <p:cNvPr id="14" name="Image 6" descr="https://kimi-img.moonshot.cn/pub/slides/slides_tmpl/image/25-09-04-11:32:29-d2sggje1bb2p4onbol0g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4185" y="3105150"/>
            <a:ext cx="2583180" cy="1724025"/>
          </a:xfrm>
          <a:prstGeom prst="rect">
            <a:avLst/>
          </a:prstGeom>
        </p:spPr>
      </p:pic>
      <p:pic>
        <p:nvPicPr>
          <p:cNvPr id="15" name="Image 7" descr="https://kimi-img.moonshot.cn/pub/slides/slides_tmpl/image/25-09-04-11:32:29-d2sggje1bb2p4onbokv0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15270" y="538480"/>
            <a:ext cx="1331595" cy="5035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 dir="u"/>
      </p:transition>
    </mc:Choice>
    <mc:Fallback>
      <p:transition spd="slow">
        <p:push dir="u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4-11:32:32-d2sggk61bb2p4onbol4g.jp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 rot="10800000">
            <a:off x="0" y="1617980"/>
            <a:ext cx="12192635" cy="5168265"/>
          </a:xfrm>
          <a:prstGeom prst="rect">
            <a:avLst/>
          </a:prstGeom>
          <a:gradFill flip="none" rotWithShape="1">
            <a:gsLst>
              <a:gs pos="0">
                <a:srgbClr val="EBE7E2">
                  <a:alpha val="33000"/>
                </a:srgbClr>
              </a:gs>
              <a:gs pos="100000">
                <a:srgbClr val="BDA08D">
                  <a:alpha val="24000"/>
                </a:srgbClr>
              </a:gs>
            </a:gsLst>
            <a:lin ang="5400000" scaled="1"/>
          </a:gradFill>
        </p:spPr>
      </p:sp>
      <p:sp>
        <p:nvSpPr>
          <p:cNvPr id="4" name="Text 1"/>
          <p:cNvSpPr/>
          <p:nvPr/>
        </p:nvSpPr>
        <p:spPr>
          <a:xfrm rot="10800000">
            <a:off x="0" y="1617980"/>
            <a:ext cx="12192635" cy="516826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5" name="Image 1" descr="https://kimi-img.moonshot.cn/pub/slides/slides_tmpl/image/25-09-04-11:32:33-d2sggke1bb2p4onbol6g.png"/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8248015" y="-593725"/>
            <a:ext cx="3943985" cy="4742815"/>
          </a:xfrm>
          <a:prstGeom prst="rect">
            <a:avLst/>
          </a:prstGeom>
        </p:spPr>
      </p:pic>
      <p:sp>
        <p:nvSpPr>
          <p:cNvPr id="6" name="Shape 2"/>
          <p:cNvSpPr/>
          <p:nvPr/>
        </p:nvSpPr>
        <p:spPr>
          <a:xfrm>
            <a:off x="5970270" y="1903095"/>
            <a:ext cx="0" cy="1955800"/>
          </a:xfrm>
          <a:prstGeom prst="line">
            <a:avLst/>
          </a:prstGeom>
          <a:noFill/>
          <a:ln w="19050">
            <a:solidFill>
              <a:srgbClr val="BDA08D"/>
            </a:solidFill>
            <a:prstDash val="solid"/>
            <a:headEnd type="none"/>
            <a:tailEnd type="none"/>
          </a:ln>
        </p:spPr>
      </p:sp>
      <p:sp>
        <p:nvSpPr>
          <p:cNvPr id="7" name="Shape 3"/>
          <p:cNvSpPr/>
          <p:nvPr/>
        </p:nvSpPr>
        <p:spPr>
          <a:xfrm>
            <a:off x="4947920" y="2326005"/>
            <a:ext cx="656590" cy="0"/>
          </a:xfrm>
          <a:prstGeom prst="line">
            <a:avLst/>
          </a:prstGeom>
          <a:noFill/>
          <a:ln w="12700">
            <a:solidFill>
              <a:srgbClr val="851321"/>
            </a:solidFill>
            <a:prstDash val="solid"/>
            <a:headEnd type="none"/>
            <a:tailEnd type="none"/>
          </a:ln>
        </p:spPr>
      </p:sp>
      <p:sp>
        <p:nvSpPr>
          <p:cNvPr id="8" name="Shape 4"/>
          <p:cNvSpPr/>
          <p:nvPr/>
        </p:nvSpPr>
        <p:spPr>
          <a:xfrm>
            <a:off x="10576560" y="2332990"/>
            <a:ext cx="656590" cy="0"/>
          </a:xfrm>
          <a:prstGeom prst="line">
            <a:avLst/>
          </a:prstGeom>
          <a:noFill/>
          <a:ln w="12700">
            <a:solidFill>
              <a:srgbClr val="851321"/>
            </a:solidFill>
            <a:prstDash val="solid"/>
            <a:headEnd type="none"/>
            <a:tailEnd type="none"/>
          </a:ln>
        </p:spPr>
      </p:sp>
      <p:sp>
        <p:nvSpPr>
          <p:cNvPr id="9" name="Text 5"/>
          <p:cNvSpPr/>
          <p:nvPr/>
        </p:nvSpPr>
        <p:spPr>
          <a:xfrm>
            <a:off x="754380" y="734060"/>
            <a:ext cx="11116310" cy="42723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1" dirty="0">
                <a:solidFill>
                  <a:srgbClr val="5E423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传统东亚家庭伦理与当代断亲现象</a:t>
            </a:r>
            <a:endParaRPr lang="en-US" sz="1600" dirty="0"/>
          </a:p>
        </p:txBody>
      </p:sp>
      <p:sp>
        <p:nvSpPr>
          <p:cNvPr id="10" name="Shape 6"/>
          <p:cNvSpPr/>
          <p:nvPr/>
        </p:nvSpPr>
        <p:spPr>
          <a:xfrm flipH="1">
            <a:off x="873125" y="715010"/>
            <a:ext cx="2133600" cy="0"/>
          </a:xfrm>
          <a:prstGeom prst="line">
            <a:avLst/>
          </a:prstGeom>
          <a:noFill/>
          <a:ln w="16510">
            <a:gradFill flip="none" rotWithShape="1">
              <a:gsLst>
                <a:gs pos="0">
                  <a:srgbClr val="C00000">
                    <a:alpha val="0"/>
                  </a:srgbClr>
                </a:gs>
                <a:gs pos="100000">
                  <a:srgbClr val="C00000"/>
                </a:gs>
              </a:gsLst>
              <a:lin ang="21420000" scaled="1"/>
            </a:gradFill>
            <a:prstDash val="solid"/>
            <a:headEnd type="none"/>
            <a:tailEnd type="none"/>
          </a:ln>
        </p:spPr>
      </p:sp>
      <p:pic>
        <p:nvPicPr>
          <p:cNvPr id="11" name="Image 2" descr="https://kimi-img.moonshot.cn/pub/slides/slides_tmpl/image/25-09-04-11:32:29-d2sggje1bb2p4onbol1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025" y="410845"/>
            <a:ext cx="913765" cy="272415"/>
          </a:xfrm>
          <a:prstGeom prst="rect">
            <a:avLst/>
          </a:prstGeom>
        </p:spPr>
      </p:pic>
      <p:pic>
        <p:nvPicPr>
          <p:cNvPr id="12" name="Image 3" descr="https://kimi-img.moonshot.cn/pub/slides/slides_tmpl/image/25-09-04-11:32:38-d2sgglm1bb2p4onbolc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5830" y="4443095"/>
            <a:ext cx="3444240" cy="1877695"/>
          </a:xfrm>
          <a:prstGeom prst="rect">
            <a:avLst/>
          </a:prstGeom>
        </p:spPr>
      </p:pic>
      <p:pic>
        <p:nvPicPr>
          <p:cNvPr id="13" name="Image 4" descr="https://kimi-img.moonshot.cn/pub/slides/slides_tmpl/image/25-09-04-11:32:39-d2sgglu1bb2p4onbold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10830" y="4443095"/>
            <a:ext cx="3328670" cy="1877695"/>
          </a:xfrm>
          <a:prstGeom prst="rect">
            <a:avLst/>
          </a:prstGeom>
        </p:spPr>
      </p:pic>
      <p:pic>
        <p:nvPicPr>
          <p:cNvPr id="14" name="Image 5" descr="https://kimi-img.moonshot.cn/pub/slides/slides_tmpl/image/25-09-04-11:32:39-d2sgglu1bb2p4onboleg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76115" y="4443095"/>
            <a:ext cx="3328670" cy="1877695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844550" y="1684655"/>
            <a:ext cx="1032510" cy="87768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sz="4800" i="1" dirty="0">
                <a:gradFill flip="none" rotWithShape="0">
                  <a:gsLst>
                    <a:gs pos="0">
                      <a:srgbClr val="C00000">
                        <a:alpha val="0"/>
                      </a:srgbClr>
                    </a:gs>
                    <a:gs pos="19000">
                      <a:srgbClr val="C00000">
                        <a:alpha val="0"/>
                      </a:srgbClr>
                    </a:gs>
                    <a:gs pos="45000">
                      <a:srgbClr val="C00000">
                        <a:alpha val="32000"/>
                      </a:srgbClr>
                    </a:gs>
                    <a:gs pos="100000">
                      <a:srgbClr val="C00000"/>
                    </a:gs>
                  </a:gsLst>
                  <a:lin ang="13260000" scaled="1"/>
                </a:gradFill>
                <a:latin typeface="思源宋体" panose="02020500000000000000" pitchFamily="34" charset="-122"/>
                <a:ea typeface="思源宋体" panose="02020500000000000000" pitchFamily="34" charset="-122"/>
                <a:cs typeface="思源宋体" panose="02020500000000000000" pitchFamily="34" charset="-120"/>
              </a:rPr>
              <a:t>01</a:t>
            </a:r>
            <a:endParaRPr lang="en-US" sz="1600" dirty="0"/>
          </a:p>
        </p:txBody>
      </p:sp>
      <p:sp>
        <p:nvSpPr>
          <p:cNvPr id="16" name="Text 8"/>
          <p:cNvSpPr/>
          <p:nvPr/>
        </p:nvSpPr>
        <p:spPr>
          <a:xfrm>
            <a:off x="1962150" y="1903095"/>
            <a:ext cx="3806190" cy="808990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algn="r">
              <a:lnSpc>
                <a:spcPct val="100000"/>
              </a:lnSpc>
            </a:pPr>
            <a:r>
              <a:rPr lang="en-US" sz="2000" b="1" dirty="0">
                <a:solidFill>
                  <a:srgbClr val="5E423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传统伦理框架</a:t>
            </a:r>
            <a:endParaRPr lang="en-US" sz="1600" dirty="0"/>
          </a:p>
        </p:txBody>
      </p:sp>
      <p:sp>
        <p:nvSpPr>
          <p:cNvPr id="17" name="Shape 9"/>
          <p:cNvSpPr/>
          <p:nvPr/>
        </p:nvSpPr>
        <p:spPr>
          <a:xfrm>
            <a:off x="831850" y="2807970"/>
            <a:ext cx="4936490" cy="1489075"/>
          </a:xfrm>
          <a:prstGeom prst="rect">
            <a:avLst/>
          </a:prstGeom>
          <a:solidFill>
            <a:srgbClr val="000000">
              <a:alpha val="0"/>
            </a:srgbClr>
          </a:solidFill>
        </p:spPr>
      </p:sp>
      <p:sp>
        <p:nvSpPr>
          <p:cNvPr id="18" name="Text 10"/>
          <p:cNvSpPr/>
          <p:nvPr/>
        </p:nvSpPr>
        <p:spPr>
          <a:xfrm>
            <a:off x="831850" y="2807970"/>
            <a:ext cx="4936490" cy="1489075"/>
          </a:xfrm>
          <a:prstGeom prst="rect">
            <a:avLst/>
          </a:prstGeom>
          <a:noFill/>
        </p:spPr>
        <p:txBody>
          <a:bodyPr wrap="square" lIns="45720" tIns="91440" rIns="91440" bIns="45720" rtlCol="0" anchor="t"/>
          <a:lstStyle/>
          <a:p>
            <a:pPr algn="just">
              <a:lnSpc>
                <a:spcPct val="130000"/>
              </a:lnSpc>
            </a:pPr>
            <a:r>
              <a:rPr lang="en-US" sz="1400" dirty="0">
                <a:solidFill>
                  <a:srgbClr val="5E423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传统东亚家庭伦理以血缘为纽带，强调集体主义，孝道和家族延续是核心价值，家庭被视为不可分割的整体，个体需为家庭奉献。</a:t>
            </a:r>
            <a:endParaRPr lang="en-US" sz="1600" dirty="0"/>
          </a:p>
        </p:txBody>
      </p:sp>
      <p:sp>
        <p:nvSpPr>
          <p:cNvPr id="19" name="Text 11"/>
          <p:cNvSpPr/>
          <p:nvPr/>
        </p:nvSpPr>
        <p:spPr>
          <a:xfrm>
            <a:off x="6428105" y="1684655"/>
            <a:ext cx="1032510" cy="87768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sz="4800" i="1" dirty="0">
                <a:gradFill flip="none" rotWithShape="0">
                  <a:gsLst>
                    <a:gs pos="0">
                      <a:srgbClr val="C00000">
                        <a:alpha val="0"/>
                      </a:srgbClr>
                    </a:gs>
                    <a:gs pos="19000">
                      <a:srgbClr val="C00000">
                        <a:alpha val="0"/>
                      </a:srgbClr>
                    </a:gs>
                    <a:gs pos="45000">
                      <a:srgbClr val="C00000">
                        <a:alpha val="32000"/>
                      </a:srgbClr>
                    </a:gs>
                    <a:gs pos="100000">
                      <a:srgbClr val="C00000"/>
                    </a:gs>
                  </a:gsLst>
                  <a:lin ang="13260000" scaled="1"/>
                </a:gradFill>
                <a:latin typeface="思源宋体" panose="02020500000000000000" pitchFamily="34" charset="-122"/>
                <a:ea typeface="思源宋体" panose="02020500000000000000" pitchFamily="34" charset="-122"/>
                <a:cs typeface="思源宋体" panose="02020500000000000000" pitchFamily="34" charset="-120"/>
              </a:rPr>
              <a:t>02</a:t>
            </a:r>
            <a:endParaRPr lang="en-US" sz="1600" dirty="0"/>
          </a:p>
        </p:txBody>
      </p:sp>
      <p:sp>
        <p:nvSpPr>
          <p:cNvPr id="20" name="Text 12"/>
          <p:cNvSpPr/>
          <p:nvPr/>
        </p:nvSpPr>
        <p:spPr>
          <a:xfrm>
            <a:off x="7545705" y="1903095"/>
            <a:ext cx="3806190" cy="789305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algn="r">
              <a:lnSpc>
                <a:spcPct val="100000"/>
              </a:lnSpc>
            </a:pPr>
            <a:r>
              <a:rPr lang="en-US" sz="2000" b="1" dirty="0">
                <a:solidFill>
                  <a:srgbClr val="5E423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当代断亲现象</a:t>
            </a:r>
            <a:endParaRPr lang="en-US" sz="1600" dirty="0"/>
          </a:p>
        </p:txBody>
      </p:sp>
      <p:sp>
        <p:nvSpPr>
          <p:cNvPr id="21" name="Shape 13"/>
          <p:cNvSpPr/>
          <p:nvPr/>
        </p:nvSpPr>
        <p:spPr>
          <a:xfrm>
            <a:off x="6415405" y="2807970"/>
            <a:ext cx="4936490" cy="1489075"/>
          </a:xfrm>
          <a:prstGeom prst="rect">
            <a:avLst/>
          </a:prstGeom>
          <a:solidFill>
            <a:srgbClr val="000000">
              <a:alpha val="0"/>
            </a:srgbClr>
          </a:solidFill>
        </p:spPr>
      </p:sp>
      <p:sp>
        <p:nvSpPr>
          <p:cNvPr id="22" name="Text 14"/>
          <p:cNvSpPr/>
          <p:nvPr/>
        </p:nvSpPr>
        <p:spPr>
          <a:xfrm>
            <a:off x="6415405" y="2807970"/>
            <a:ext cx="4936490" cy="1489075"/>
          </a:xfrm>
          <a:prstGeom prst="rect">
            <a:avLst/>
          </a:prstGeom>
          <a:noFill/>
        </p:spPr>
        <p:txBody>
          <a:bodyPr wrap="square" lIns="45720" tIns="91440" rIns="91440" bIns="45720" rtlCol="0" anchor="t"/>
          <a:lstStyle/>
          <a:p>
            <a:pPr algn="just">
              <a:lnSpc>
                <a:spcPct val="130000"/>
              </a:lnSpc>
            </a:pPr>
            <a:r>
              <a:rPr lang="en-US" sz="1400" dirty="0">
                <a:solidFill>
                  <a:srgbClr val="5E423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如今，“断亲”成为年轻人热议话题，他们在社交媒体上公开表达与原生家庭的断裂，将其视为一种自我解放的方式，与传统伦理形成鲜明对比。</a:t>
            </a:r>
            <a:endParaRPr lang="en-US" sz="16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 dir="in"/>
      </p:transition>
    </mc:Choice>
    <mc:Fallback>
      <p:transition spd="slow">
        <p:split orient="vert" dir="in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4-11:32:32-d2sggk61bb2p4onbol4g.jp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4-11:32:42-d2sggmm1bb2p4onbolj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985"/>
            <a:ext cx="12186920" cy="6858000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9-04-11:32:33-d2sggke1bb2p4onbol6g.png"/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8248015" y="-593725"/>
            <a:ext cx="3943985" cy="4742815"/>
          </a:xfrm>
          <a:prstGeom prst="rect">
            <a:avLst/>
          </a:prstGeom>
        </p:spPr>
      </p:pic>
      <p:sp>
        <p:nvSpPr>
          <p:cNvPr id="5" name="Shape 0"/>
          <p:cNvSpPr/>
          <p:nvPr/>
        </p:nvSpPr>
        <p:spPr>
          <a:xfrm>
            <a:off x="4932045" y="1043940"/>
            <a:ext cx="492760" cy="497840"/>
          </a:xfrm>
          <a:prstGeom prst="ellipse">
            <a:avLst/>
          </a:prstGeom>
          <a:gradFill flip="none" rotWithShape="1">
            <a:gsLst>
              <a:gs pos="0">
                <a:srgbClr val="C00000">
                  <a:alpha val="0"/>
                </a:srgbClr>
              </a:gs>
              <a:gs pos="19000">
                <a:srgbClr val="C00000">
                  <a:alpha val="0"/>
                </a:srgbClr>
              </a:gs>
              <a:gs pos="100000">
                <a:srgbClr val="C00000"/>
              </a:gs>
            </a:gsLst>
            <a:lin ang="0" scaled="1"/>
          </a:gradFill>
        </p:spPr>
      </p:sp>
      <p:sp>
        <p:nvSpPr>
          <p:cNvPr id="6" name="Text 1"/>
          <p:cNvSpPr/>
          <p:nvPr/>
        </p:nvSpPr>
        <p:spPr>
          <a:xfrm>
            <a:off x="4932045" y="1043940"/>
            <a:ext cx="492760" cy="49784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Shape 2"/>
          <p:cNvSpPr/>
          <p:nvPr/>
        </p:nvSpPr>
        <p:spPr>
          <a:xfrm>
            <a:off x="7963535" y="1043940"/>
            <a:ext cx="492760" cy="497840"/>
          </a:xfrm>
          <a:prstGeom prst="ellipse">
            <a:avLst/>
          </a:prstGeom>
          <a:gradFill flip="none" rotWithShape="1">
            <a:gsLst>
              <a:gs pos="0">
                <a:srgbClr val="C00000">
                  <a:alpha val="0"/>
                </a:srgbClr>
              </a:gs>
              <a:gs pos="19000">
                <a:srgbClr val="C00000">
                  <a:alpha val="0"/>
                </a:srgbClr>
              </a:gs>
              <a:gs pos="100000">
                <a:srgbClr val="C00000"/>
              </a:gs>
            </a:gsLst>
            <a:lin ang="0" scaled="1"/>
          </a:gradFill>
        </p:spPr>
      </p:sp>
      <p:sp>
        <p:nvSpPr>
          <p:cNvPr id="8" name="Text 3"/>
          <p:cNvSpPr/>
          <p:nvPr/>
        </p:nvSpPr>
        <p:spPr>
          <a:xfrm>
            <a:off x="7963535" y="1043940"/>
            <a:ext cx="492760" cy="49784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4"/>
          <p:cNvSpPr/>
          <p:nvPr/>
        </p:nvSpPr>
        <p:spPr>
          <a:xfrm>
            <a:off x="10922635" y="1043940"/>
            <a:ext cx="492760" cy="497840"/>
          </a:xfrm>
          <a:prstGeom prst="ellipse">
            <a:avLst/>
          </a:prstGeom>
          <a:gradFill flip="none" rotWithShape="1">
            <a:gsLst>
              <a:gs pos="0">
                <a:srgbClr val="C00000">
                  <a:alpha val="0"/>
                </a:srgbClr>
              </a:gs>
              <a:gs pos="19000">
                <a:srgbClr val="C00000">
                  <a:alpha val="0"/>
                </a:srgbClr>
              </a:gs>
              <a:gs pos="100000">
                <a:srgbClr val="C00000"/>
              </a:gs>
            </a:gsLst>
            <a:lin ang="0" scaled="1"/>
          </a:gradFill>
        </p:spPr>
      </p:sp>
      <p:sp>
        <p:nvSpPr>
          <p:cNvPr id="10" name="Text 5"/>
          <p:cNvSpPr/>
          <p:nvPr/>
        </p:nvSpPr>
        <p:spPr>
          <a:xfrm>
            <a:off x="10922635" y="1043940"/>
            <a:ext cx="492760" cy="49784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11" name="Image 3" descr="https://kimi-img.moonshot.cn/pub/slides/slides_tmpl/image/25-09-04-11:32:39-d2sgglu1bb2p4onbolf0.png"/>
          <p:cNvPicPr>
            <a:picLocks noChangeAspect="1"/>
          </p:cNvPicPr>
          <p:nvPr/>
        </p:nvPicPr>
        <p:blipFill>
          <a:blip r:embed="rId4">
            <a:alphaModFix amt="20000"/>
          </a:blip>
          <a:stretch>
            <a:fillRect/>
          </a:stretch>
        </p:blipFill>
        <p:spPr>
          <a:xfrm>
            <a:off x="339725" y="3388360"/>
            <a:ext cx="3258820" cy="2174240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676275" y="1024255"/>
            <a:ext cx="2151380" cy="89892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1" dirty="0">
                <a:solidFill>
                  <a:srgbClr val="5E423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核心问题与研究价值</a:t>
            </a:r>
            <a:endParaRPr lang="en-US" sz="1600" dirty="0"/>
          </a:p>
        </p:txBody>
      </p:sp>
      <p:pic>
        <p:nvPicPr>
          <p:cNvPr id="13" name="Image 4" descr="https://kimi-img.moonshot.cn/pub/slides/slides_tmpl/image/25-09-04-11:32:29-d2sggje1bb2p4onboku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100000">
            <a:off x="598170" y="862965"/>
            <a:ext cx="439420" cy="460375"/>
          </a:xfrm>
          <a:prstGeom prst="rect">
            <a:avLst/>
          </a:prstGeom>
        </p:spPr>
      </p:pic>
      <p:pic>
        <p:nvPicPr>
          <p:cNvPr id="14" name="Image 5" descr="https://kimi-img.moonshot.cn/pub/slides/slides_tmpl/image/25-09-04-11:32:29-d2sggje1bb2p4onbokv0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38605" y="2559050"/>
            <a:ext cx="1101090" cy="416560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4886325" y="1109980"/>
            <a:ext cx="538480" cy="26471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600" b="1" i="1" dirty="0">
                <a:solidFill>
                  <a:srgbClr val="FFFFFF"/>
                </a:solidFill>
                <a:latin typeface="思源宋体" panose="02020500000000000000" pitchFamily="34" charset="-122"/>
                <a:ea typeface="思源宋体" panose="02020500000000000000" pitchFamily="34" charset="-122"/>
                <a:cs typeface="思源宋体" panose="02020500000000000000" pitchFamily="34" charset="-120"/>
              </a:rPr>
              <a:t>01</a:t>
            </a:r>
            <a:endParaRPr lang="en-US" sz="1600" dirty="0"/>
          </a:p>
        </p:txBody>
      </p:sp>
      <p:sp>
        <p:nvSpPr>
          <p:cNvPr id="16" name="Text 8"/>
          <p:cNvSpPr/>
          <p:nvPr/>
        </p:nvSpPr>
        <p:spPr>
          <a:xfrm>
            <a:off x="3168650" y="1007745"/>
            <a:ext cx="1896745" cy="990600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algn="ctr">
              <a:lnSpc>
                <a:spcPct val="100000"/>
              </a:lnSpc>
            </a:pPr>
            <a:r>
              <a:rPr lang="en-US" sz="1800" b="1" dirty="0">
                <a:solidFill>
                  <a:srgbClr val="5E423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核心问题一</a:t>
            </a:r>
            <a:endParaRPr lang="en-US" sz="1600" dirty="0"/>
          </a:p>
        </p:txBody>
      </p:sp>
      <p:sp>
        <p:nvSpPr>
          <p:cNvPr id="17" name="Shape 9"/>
          <p:cNvSpPr/>
          <p:nvPr/>
        </p:nvSpPr>
        <p:spPr>
          <a:xfrm>
            <a:off x="3251200" y="2068830"/>
            <a:ext cx="2325370" cy="2695575"/>
          </a:xfrm>
          <a:prstGeom prst="rect">
            <a:avLst/>
          </a:prstGeom>
          <a:solidFill>
            <a:srgbClr val="000000">
              <a:alpha val="0"/>
            </a:srgbClr>
          </a:solidFill>
        </p:spPr>
      </p:sp>
      <p:sp>
        <p:nvSpPr>
          <p:cNvPr id="18" name="Text 10"/>
          <p:cNvSpPr/>
          <p:nvPr/>
        </p:nvSpPr>
        <p:spPr>
          <a:xfrm>
            <a:off x="3251200" y="2068830"/>
            <a:ext cx="2325370" cy="2695575"/>
          </a:xfrm>
          <a:prstGeom prst="rect">
            <a:avLst/>
          </a:prstGeom>
          <a:noFill/>
        </p:spPr>
        <p:txBody>
          <a:bodyPr wrap="square" lIns="45720" tIns="91440" rIns="91440" bIns="45720" rtlCol="0" anchor="t"/>
          <a:lstStyle/>
          <a:p>
            <a:pPr algn="just">
              <a:lnSpc>
                <a:spcPct val="120000"/>
              </a:lnSpc>
            </a:pPr>
            <a:r>
              <a:rPr lang="en-US" sz="1400" dirty="0">
                <a:solidFill>
                  <a:srgbClr val="5E423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为什么东亚家庭从《东京物语》中的“隐忍疏离”，走向了今天的“主动断亲”？这一转变背后的家庭伦理逻辑是什么？</a:t>
            </a:r>
            <a:endParaRPr lang="en-US" sz="1600" dirty="0"/>
          </a:p>
        </p:txBody>
      </p:sp>
      <p:sp>
        <p:nvSpPr>
          <p:cNvPr id="19" name="Text 11"/>
          <p:cNvSpPr/>
          <p:nvPr/>
        </p:nvSpPr>
        <p:spPr>
          <a:xfrm>
            <a:off x="7918450" y="1116965"/>
            <a:ext cx="538480" cy="26471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600" b="1" i="1" dirty="0">
                <a:solidFill>
                  <a:srgbClr val="FFFFFF"/>
                </a:solidFill>
                <a:latin typeface="思源宋体" panose="02020500000000000000" pitchFamily="34" charset="-122"/>
                <a:ea typeface="思源宋体" panose="02020500000000000000" pitchFamily="34" charset="-122"/>
                <a:cs typeface="思源宋体" panose="02020500000000000000" pitchFamily="34" charset="-120"/>
              </a:rPr>
              <a:t>02</a:t>
            </a:r>
            <a:endParaRPr lang="en-US" sz="1600" dirty="0"/>
          </a:p>
        </p:txBody>
      </p:sp>
      <p:sp>
        <p:nvSpPr>
          <p:cNvPr id="20" name="Text 12"/>
          <p:cNvSpPr/>
          <p:nvPr/>
        </p:nvSpPr>
        <p:spPr>
          <a:xfrm>
            <a:off x="6101715" y="1007745"/>
            <a:ext cx="1896745" cy="990600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algn="ctr">
              <a:lnSpc>
                <a:spcPct val="100000"/>
              </a:lnSpc>
            </a:pPr>
            <a:r>
              <a:rPr lang="en-US" sz="1800" b="1" dirty="0">
                <a:solidFill>
                  <a:srgbClr val="5E423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核心问题二</a:t>
            </a:r>
            <a:endParaRPr lang="en-US" sz="1600" dirty="0"/>
          </a:p>
        </p:txBody>
      </p:sp>
      <p:sp>
        <p:nvSpPr>
          <p:cNvPr id="21" name="Shape 13"/>
          <p:cNvSpPr/>
          <p:nvPr/>
        </p:nvSpPr>
        <p:spPr>
          <a:xfrm>
            <a:off x="6184265" y="2068830"/>
            <a:ext cx="2435225" cy="2695575"/>
          </a:xfrm>
          <a:prstGeom prst="rect">
            <a:avLst/>
          </a:prstGeom>
          <a:solidFill>
            <a:srgbClr val="000000">
              <a:alpha val="0"/>
            </a:srgbClr>
          </a:solidFill>
        </p:spPr>
      </p:sp>
      <p:sp>
        <p:nvSpPr>
          <p:cNvPr id="22" name="Text 14"/>
          <p:cNvSpPr/>
          <p:nvPr/>
        </p:nvSpPr>
        <p:spPr>
          <a:xfrm>
            <a:off x="6184265" y="2068830"/>
            <a:ext cx="2435225" cy="2695575"/>
          </a:xfrm>
          <a:prstGeom prst="rect">
            <a:avLst/>
          </a:prstGeom>
          <a:noFill/>
        </p:spPr>
        <p:txBody>
          <a:bodyPr wrap="square" lIns="45720" tIns="91440" rIns="91440" bIns="45720" rtlCol="0" anchor="t"/>
          <a:lstStyle/>
          <a:p>
            <a:pPr algn="just">
              <a:lnSpc>
                <a:spcPct val="120000"/>
              </a:lnSpc>
            </a:pPr>
            <a:r>
              <a:rPr lang="en-US" sz="1400" dirty="0">
                <a:solidFill>
                  <a:srgbClr val="5E423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家庭伦理的核心逻辑是否已从血缘责任转向个体价值？这种转变对家庭关系和社会结构有何影响？</a:t>
            </a:r>
            <a:endParaRPr lang="en-US" sz="1600" dirty="0"/>
          </a:p>
        </p:txBody>
      </p:sp>
      <p:sp>
        <p:nvSpPr>
          <p:cNvPr id="23" name="Text 15"/>
          <p:cNvSpPr/>
          <p:nvPr/>
        </p:nvSpPr>
        <p:spPr>
          <a:xfrm>
            <a:off x="10877550" y="1116965"/>
            <a:ext cx="538480" cy="26471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600" b="1" i="1" dirty="0">
                <a:solidFill>
                  <a:srgbClr val="FFFFFF"/>
                </a:solidFill>
                <a:latin typeface="思源宋体" panose="02020500000000000000" pitchFamily="34" charset="-122"/>
                <a:ea typeface="思源宋体" panose="02020500000000000000" pitchFamily="34" charset="-122"/>
                <a:cs typeface="思源宋体" panose="02020500000000000000" pitchFamily="34" charset="-120"/>
              </a:rPr>
              <a:t>03</a:t>
            </a:r>
            <a:endParaRPr lang="en-US" sz="1600" dirty="0"/>
          </a:p>
        </p:txBody>
      </p:sp>
      <p:sp>
        <p:nvSpPr>
          <p:cNvPr id="24" name="Text 16"/>
          <p:cNvSpPr/>
          <p:nvPr/>
        </p:nvSpPr>
        <p:spPr>
          <a:xfrm>
            <a:off x="9125585" y="1007745"/>
            <a:ext cx="1896745" cy="990600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algn="ctr">
              <a:lnSpc>
                <a:spcPct val="100000"/>
              </a:lnSpc>
            </a:pPr>
            <a:r>
              <a:rPr lang="en-US" sz="1800" b="1" dirty="0">
                <a:solidFill>
                  <a:srgbClr val="5E423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研究价值</a:t>
            </a:r>
            <a:endParaRPr lang="en-US" sz="1600" dirty="0"/>
          </a:p>
        </p:txBody>
      </p:sp>
      <p:sp>
        <p:nvSpPr>
          <p:cNvPr id="25" name="Shape 17"/>
          <p:cNvSpPr/>
          <p:nvPr/>
        </p:nvSpPr>
        <p:spPr>
          <a:xfrm>
            <a:off x="9208135" y="2068830"/>
            <a:ext cx="2328545" cy="2695575"/>
          </a:xfrm>
          <a:prstGeom prst="rect">
            <a:avLst/>
          </a:prstGeom>
          <a:solidFill>
            <a:srgbClr val="000000">
              <a:alpha val="0"/>
            </a:srgbClr>
          </a:solidFill>
        </p:spPr>
      </p:sp>
      <p:sp>
        <p:nvSpPr>
          <p:cNvPr id="26" name="Text 18"/>
          <p:cNvSpPr/>
          <p:nvPr/>
        </p:nvSpPr>
        <p:spPr>
          <a:xfrm>
            <a:off x="9208135" y="2068830"/>
            <a:ext cx="2328545" cy="2695575"/>
          </a:xfrm>
          <a:prstGeom prst="rect">
            <a:avLst/>
          </a:prstGeom>
          <a:noFill/>
        </p:spPr>
        <p:txBody>
          <a:bodyPr wrap="square" lIns="45720" tIns="91440" rIns="91440" bIns="45720" rtlCol="0" anchor="t"/>
          <a:lstStyle/>
          <a:p>
            <a:pPr algn="just">
              <a:lnSpc>
                <a:spcPct val="120000"/>
              </a:lnSpc>
            </a:pPr>
            <a:r>
              <a:rPr lang="en-US" sz="1400" dirty="0">
                <a:solidFill>
                  <a:srgbClr val="5E423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通过可视化手段捕捉伦理嬗变，为理解青年家庭观提供新视角，也折射东亚社会结构转型下的微观情感政治，具有重要的学术和社会意义。</a:t>
            </a:r>
            <a:endParaRPr lang="en-US" sz="16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heel spokes="8"/>
      </p:transition>
    </mc:Choice>
    <mc:Fallback>
      <p:transition spd="slow">
        <p:wheel spokes="8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4-11:32:29-d2sggje1bb2p4onbol10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4972050" cy="685927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-4445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EBE7E2">
                  <a:alpha val="33000"/>
                </a:srgbClr>
              </a:gs>
              <a:gs pos="100000">
                <a:srgbClr val="DCCFBF">
                  <a:alpha val="62000"/>
                </a:srgbClr>
              </a:gs>
            </a:gsLst>
            <a:lin ang="5400000" scaled="1"/>
          </a:gradFill>
        </p:spPr>
      </p:sp>
      <p:sp>
        <p:nvSpPr>
          <p:cNvPr id="4" name="Text 1"/>
          <p:cNvSpPr/>
          <p:nvPr/>
        </p:nvSpPr>
        <p:spPr>
          <a:xfrm>
            <a:off x="-4445" y="0"/>
            <a:ext cx="12192000" cy="685800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5" name="Image 1" descr="https://kimi-img.moonshot.cn/pub/slides/slides_tmpl/image/25-09-04-11:32:28-d2sggj61bb2p4onboku0.jpeg"/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 rot="16200000">
            <a:off x="2666365" y="-2670810"/>
            <a:ext cx="6858000" cy="12199620"/>
          </a:xfrm>
          <a:prstGeom prst="rect">
            <a:avLst/>
          </a:prstGeom>
        </p:spPr>
      </p:pic>
      <p:pic>
        <p:nvPicPr>
          <p:cNvPr id="6" name="Image 2" descr="https://kimi-img.moonshot.cn/pub/slides/slides_tmpl/image/25-09-04-11:32:29-d2sggje1bb2p4onbokvg.png"/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-52070" y="2828925"/>
            <a:ext cx="12244070" cy="4401185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7873365" y="1664335"/>
            <a:ext cx="1180465" cy="90110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5400" dirty="0">
                <a:solidFill>
                  <a:srgbClr val="5E4230"/>
                </a:solidFill>
                <a:latin typeface="思源宋体" panose="02020500000000000000" pitchFamily="34" charset="-122"/>
                <a:ea typeface="思源宋体" panose="02020500000000000000" pitchFamily="34" charset="-122"/>
                <a:cs typeface="思源宋体" panose="02020500000000000000" pitchFamily="34" charset="-120"/>
              </a:rPr>
              <a:t>02</a:t>
            </a:r>
            <a:endParaRPr lang="en-US" sz="1600" dirty="0"/>
          </a:p>
        </p:txBody>
      </p:sp>
      <p:sp>
        <p:nvSpPr>
          <p:cNvPr id="8" name="Shape 3"/>
          <p:cNvSpPr/>
          <p:nvPr/>
        </p:nvSpPr>
        <p:spPr>
          <a:xfrm flipH="1">
            <a:off x="593090" y="6446520"/>
            <a:ext cx="7437755" cy="0"/>
          </a:xfrm>
          <a:prstGeom prst="line">
            <a:avLst/>
          </a:prstGeom>
          <a:noFill/>
          <a:ln w="16510">
            <a:gradFill flip="none" rotWithShape="1">
              <a:gsLst>
                <a:gs pos="0">
                  <a:srgbClr val="C00000">
                    <a:alpha val="0"/>
                  </a:srgbClr>
                </a:gs>
                <a:gs pos="100000">
                  <a:srgbClr val="C00000"/>
                </a:gs>
              </a:gsLst>
              <a:lin ang="21420000" scaled="1"/>
            </a:gradFill>
            <a:prstDash val="solid"/>
            <a:headEnd type="none"/>
            <a:tailEnd type="none"/>
          </a:ln>
        </p:spPr>
      </p:sp>
      <p:sp>
        <p:nvSpPr>
          <p:cNvPr id="9" name="Shape 4"/>
          <p:cNvSpPr/>
          <p:nvPr/>
        </p:nvSpPr>
        <p:spPr>
          <a:xfrm flipH="1">
            <a:off x="8968740" y="6446520"/>
            <a:ext cx="2650490" cy="0"/>
          </a:xfrm>
          <a:prstGeom prst="line">
            <a:avLst/>
          </a:prstGeom>
          <a:noFill/>
          <a:ln w="16510">
            <a:gradFill flip="none" rotWithShape="1">
              <a:gsLst>
                <a:gs pos="0">
                  <a:srgbClr val="C00000">
                    <a:alpha val="0"/>
                  </a:srgbClr>
                </a:gs>
                <a:gs pos="100000">
                  <a:srgbClr val="C00000"/>
                </a:gs>
              </a:gsLst>
              <a:lin ang="10740000" scaled="1"/>
            </a:gradFill>
            <a:prstDash val="solid"/>
            <a:headEnd type="none"/>
            <a:tailEnd type="none"/>
          </a:ln>
        </p:spPr>
      </p:sp>
      <p:sp>
        <p:nvSpPr>
          <p:cNvPr id="10" name="Text 5"/>
          <p:cNvSpPr/>
          <p:nvPr/>
        </p:nvSpPr>
        <p:spPr>
          <a:xfrm>
            <a:off x="6865620" y="3195320"/>
            <a:ext cx="4971415" cy="55463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2800" b="1" dirty="0">
                <a:solidFill>
                  <a:srgbClr val="5E423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研究设计与数据来源</a:t>
            </a:r>
            <a:endParaRPr lang="en-US" sz="1600" dirty="0"/>
          </a:p>
        </p:txBody>
      </p:sp>
      <p:pic>
        <p:nvPicPr>
          <p:cNvPr id="11" name="Image 3" descr="https://kimi-img.moonshot.cn/pub/slides/slides_tmpl/image/25-09-04-11:32:29-d2sggje1bb2p4onbol0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3110" y="6354445"/>
            <a:ext cx="372110" cy="219710"/>
          </a:xfrm>
          <a:prstGeom prst="rect">
            <a:avLst/>
          </a:prstGeom>
        </p:spPr>
      </p:pic>
      <p:pic>
        <p:nvPicPr>
          <p:cNvPr id="12" name="Image 4" descr="https://kimi-img.moonshot.cn/pub/slides/slides_tmpl/image/25-09-04-11:32:29-d2sggje1bb2p4onboku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100000">
            <a:off x="6750685" y="3161665"/>
            <a:ext cx="349250" cy="366395"/>
          </a:xfrm>
          <a:prstGeom prst="rect">
            <a:avLst/>
          </a:prstGeom>
        </p:spPr>
      </p:pic>
      <p:pic>
        <p:nvPicPr>
          <p:cNvPr id="13" name="Image 5" descr="https://kimi-img.moonshot.cn/pub/slides/slides_tmpl/image/25-09-04-11:32:29-d2sggje1bb2p4onbol20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0605" y="0"/>
            <a:ext cx="4352290" cy="5608320"/>
          </a:xfrm>
          <a:prstGeom prst="rect">
            <a:avLst/>
          </a:prstGeom>
        </p:spPr>
      </p:pic>
      <p:pic>
        <p:nvPicPr>
          <p:cNvPr id="14" name="Image 6" descr="https://kimi-img.moonshot.cn/pub/slides/slides_tmpl/image/25-09-04-11:32:29-d2sggje1bb2p4onbol0g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4185" y="3105150"/>
            <a:ext cx="2583180" cy="1724025"/>
          </a:xfrm>
          <a:prstGeom prst="rect">
            <a:avLst/>
          </a:prstGeom>
        </p:spPr>
      </p:pic>
      <p:pic>
        <p:nvPicPr>
          <p:cNvPr id="15" name="Image 7" descr="https://kimi-img.moonshot.cn/pub/slides/slides_tmpl/image/25-09-04-11:32:29-d2sggje1bb2p4onbokv0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15270" y="538480"/>
            <a:ext cx="1331595" cy="5035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4-11:32:32-d2sggk61bb2p4onbol4g.jp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 rot="10800000">
            <a:off x="-4445" y="0"/>
            <a:ext cx="12192000" cy="6844030"/>
          </a:xfrm>
          <a:prstGeom prst="rect">
            <a:avLst/>
          </a:prstGeom>
          <a:gradFill flip="none" rotWithShape="1">
            <a:gsLst>
              <a:gs pos="0">
                <a:srgbClr val="EBE7E2">
                  <a:alpha val="33000"/>
                </a:srgbClr>
              </a:gs>
              <a:gs pos="100000">
                <a:srgbClr val="BDA08D">
                  <a:alpha val="24000"/>
                </a:srgbClr>
              </a:gs>
            </a:gsLst>
            <a:lin ang="5400000" scaled="1"/>
          </a:gradFill>
        </p:spPr>
      </p:sp>
      <p:sp>
        <p:nvSpPr>
          <p:cNvPr id="4" name="Text 1"/>
          <p:cNvSpPr/>
          <p:nvPr/>
        </p:nvSpPr>
        <p:spPr>
          <a:xfrm rot="10800000">
            <a:off x="-4445" y="0"/>
            <a:ext cx="12192000" cy="684403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5" name="Image 1" descr="https://kimi-img.moonshot.cn/pub/slides/slides_tmpl/image/25-09-04-11:32:39-d2sgglu1bb2p4onbolf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37845" y="1696720"/>
            <a:ext cx="12192000" cy="2451100"/>
          </a:xfrm>
          <a:prstGeom prst="rect">
            <a:avLst/>
          </a:prstGeom>
        </p:spPr>
      </p:pic>
      <p:pic>
        <p:nvPicPr>
          <p:cNvPr id="6" name="Image 2" descr="https://kimi-img.moonshot.cn/pub/slides/slides_tmpl/image/25-09-04-11:32:28-d2sggj61bb2p4onbokt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1310" y="2106930"/>
            <a:ext cx="1918335" cy="1299845"/>
          </a:xfrm>
          <a:prstGeom prst="rect">
            <a:avLst/>
          </a:prstGeom>
        </p:spPr>
      </p:pic>
      <p:sp>
        <p:nvSpPr>
          <p:cNvPr id="7" name="Shape 2"/>
          <p:cNvSpPr/>
          <p:nvPr/>
        </p:nvSpPr>
        <p:spPr>
          <a:xfrm flipH="1">
            <a:off x="628015" y="6446520"/>
            <a:ext cx="4191635" cy="0"/>
          </a:xfrm>
          <a:prstGeom prst="line">
            <a:avLst/>
          </a:prstGeom>
          <a:noFill/>
          <a:ln w="16510">
            <a:gradFill flip="none" rotWithShape="1">
              <a:gsLst>
                <a:gs pos="0">
                  <a:srgbClr val="C00000">
                    <a:alpha val="0"/>
                  </a:srgbClr>
                </a:gs>
                <a:gs pos="100000">
                  <a:srgbClr val="C00000"/>
                </a:gs>
              </a:gsLst>
              <a:lin ang="21420000" scaled="1"/>
            </a:gradFill>
            <a:prstDash val="solid"/>
            <a:headEnd type="none"/>
            <a:tailEnd type="none"/>
          </a:ln>
        </p:spPr>
      </p:sp>
      <p:sp>
        <p:nvSpPr>
          <p:cNvPr id="8" name="Shape 3"/>
          <p:cNvSpPr/>
          <p:nvPr/>
        </p:nvSpPr>
        <p:spPr>
          <a:xfrm flipH="1">
            <a:off x="7462520" y="6446520"/>
            <a:ext cx="4191635" cy="0"/>
          </a:xfrm>
          <a:prstGeom prst="line">
            <a:avLst/>
          </a:prstGeom>
          <a:noFill/>
          <a:ln w="16510">
            <a:gradFill flip="none" rotWithShape="1">
              <a:gsLst>
                <a:gs pos="0">
                  <a:srgbClr val="C00000">
                    <a:alpha val="0"/>
                  </a:srgbClr>
                </a:gs>
                <a:gs pos="100000">
                  <a:srgbClr val="C00000"/>
                </a:gs>
              </a:gsLst>
              <a:lin ang="10740000" scaled="1"/>
            </a:gradFill>
            <a:prstDash val="solid"/>
            <a:headEnd type="none"/>
            <a:tailEnd type="none"/>
          </a:ln>
        </p:spPr>
      </p:sp>
      <p:pic>
        <p:nvPicPr>
          <p:cNvPr id="9" name="Image 3" descr="https://kimi-img.moonshot.cn/pub/slides/slides_tmpl/image/25-09-04-11:32:29-d2sggje1bb2p4onbol0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3940" y="6354445"/>
            <a:ext cx="372110" cy="219710"/>
          </a:xfrm>
          <a:prstGeom prst="rect">
            <a:avLst/>
          </a:prstGeom>
        </p:spPr>
      </p:pic>
      <p:pic>
        <p:nvPicPr>
          <p:cNvPr id="10" name="Image 4" descr="https://kimi-img.moonshot.cn/pub/slides/slides_tmpl/image/25-09-04-11:32:28-d2sggj61bb2p4onbokt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8935" y="1617345"/>
            <a:ext cx="1918335" cy="1299845"/>
          </a:xfrm>
          <a:prstGeom prst="rect">
            <a:avLst/>
          </a:prstGeom>
        </p:spPr>
      </p:pic>
      <p:pic>
        <p:nvPicPr>
          <p:cNvPr id="11" name="Image 5" descr="https://kimi-img.moonshot.cn/pub/slides/slides_tmpl/image/25-09-04-11:32:28-d2sggj61bb2p4onbokt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3065" y="897255"/>
            <a:ext cx="1918335" cy="1299845"/>
          </a:xfrm>
          <a:prstGeom prst="rect">
            <a:avLst/>
          </a:prstGeom>
        </p:spPr>
      </p:pic>
      <p:sp>
        <p:nvSpPr>
          <p:cNvPr id="12" name="Text 4"/>
          <p:cNvSpPr/>
          <p:nvPr/>
        </p:nvSpPr>
        <p:spPr>
          <a:xfrm>
            <a:off x="684530" y="734060"/>
            <a:ext cx="11116310" cy="42723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1" dirty="0">
                <a:solidFill>
                  <a:srgbClr val="5E423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样本选取与分析方法</a:t>
            </a:r>
            <a:endParaRPr lang="en-US" sz="1600" dirty="0"/>
          </a:p>
        </p:txBody>
      </p:sp>
      <p:sp>
        <p:nvSpPr>
          <p:cNvPr id="13" name="Shape 5"/>
          <p:cNvSpPr/>
          <p:nvPr/>
        </p:nvSpPr>
        <p:spPr>
          <a:xfrm flipH="1">
            <a:off x="803275" y="715010"/>
            <a:ext cx="2133600" cy="0"/>
          </a:xfrm>
          <a:prstGeom prst="line">
            <a:avLst/>
          </a:prstGeom>
          <a:noFill/>
          <a:ln w="16510">
            <a:gradFill flip="none" rotWithShape="1">
              <a:gsLst>
                <a:gs pos="0">
                  <a:srgbClr val="C00000">
                    <a:alpha val="0"/>
                  </a:srgbClr>
                </a:gs>
                <a:gs pos="100000">
                  <a:srgbClr val="C00000"/>
                </a:gs>
              </a:gsLst>
              <a:lin ang="21420000" scaled="1"/>
            </a:gradFill>
            <a:prstDash val="solid"/>
            <a:headEnd type="none"/>
            <a:tailEnd type="none"/>
          </a:ln>
        </p:spPr>
      </p:sp>
      <p:pic>
        <p:nvPicPr>
          <p:cNvPr id="14" name="Image 6" descr="https://kimi-img.moonshot.cn/pub/slides/slides_tmpl/image/25-09-04-11:32:29-d2sggje1bb2p4onbol1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0575" y="410845"/>
            <a:ext cx="913765" cy="272415"/>
          </a:xfrm>
          <a:prstGeom prst="rect">
            <a:avLst/>
          </a:prstGeom>
        </p:spPr>
      </p:pic>
      <p:sp>
        <p:nvSpPr>
          <p:cNvPr id="15" name="Shape 6"/>
          <p:cNvSpPr/>
          <p:nvPr/>
        </p:nvSpPr>
        <p:spPr>
          <a:xfrm>
            <a:off x="2166620" y="2921000"/>
            <a:ext cx="280035" cy="280035"/>
          </a:xfrm>
          <a:prstGeom prst="ellipse">
            <a:avLst/>
          </a:prstGeom>
          <a:solidFill>
            <a:srgbClr val="C00000"/>
          </a:solidFill>
        </p:spPr>
      </p:sp>
      <p:sp>
        <p:nvSpPr>
          <p:cNvPr id="16" name="Text 7"/>
          <p:cNvSpPr/>
          <p:nvPr/>
        </p:nvSpPr>
        <p:spPr>
          <a:xfrm>
            <a:off x="2166620" y="2921000"/>
            <a:ext cx="280035" cy="28003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algn="ctr">
              <a:lnSpc>
                <a:spcPct val="100000"/>
              </a:lnSpc>
            </a:pPr>
            <a:r>
              <a:rPr lang="en-US" sz="1800" b="1" dirty="0">
                <a:solidFill>
                  <a:srgbClr val="FFFFFF"/>
                </a:solidFill>
                <a:latin typeface="思源宋体" panose="02020500000000000000" pitchFamily="34" charset="-122"/>
                <a:ea typeface="思源宋体" panose="02020500000000000000" pitchFamily="34" charset="-122"/>
                <a:cs typeface="思源宋体" panose="02020500000000000000" pitchFamily="34" charset="-120"/>
              </a:rPr>
              <a:t>1</a:t>
            </a:r>
            <a:endParaRPr lang="en-US" sz="1600" dirty="0"/>
          </a:p>
        </p:txBody>
      </p:sp>
      <p:sp>
        <p:nvSpPr>
          <p:cNvPr id="17" name="Text 8"/>
          <p:cNvSpPr/>
          <p:nvPr/>
        </p:nvSpPr>
        <p:spPr>
          <a:xfrm>
            <a:off x="994410" y="3467100"/>
            <a:ext cx="2411730" cy="27622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800" b="1" dirty="0">
                <a:solidFill>
                  <a:srgbClr val="5E423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过去样本</a:t>
            </a:r>
            <a:endParaRPr lang="en-US" sz="1600" dirty="0"/>
          </a:p>
        </p:txBody>
      </p:sp>
      <p:sp>
        <p:nvSpPr>
          <p:cNvPr id="18" name="Shape 9"/>
          <p:cNvSpPr/>
          <p:nvPr/>
        </p:nvSpPr>
        <p:spPr>
          <a:xfrm>
            <a:off x="627380" y="4147820"/>
            <a:ext cx="3269615" cy="2695575"/>
          </a:xfrm>
          <a:prstGeom prst="rect">
            <a:avLst/>
          </a:prstGeom>
          <a:solidFill>
            <a:srgbClr val="000000">
              <a:alpha val="0"/>
            </a:srgbClr>
          </a:solidFill>
        </p:spPr>
      </p:sp>
      <p:sp>
        <p:nvSpPr>
          <p:cNvPr id="19" name="Text 10"/>
          <p:cNvSpPr/>
          <p:nvPr/>
        </p:nvSpPr>
        <p:spPr>
          <a:xfrm>
            <a:off x="627380" y="4147820"/>
            <a:ext cx="3269615" cy="2695575"/>
          </a:xfrm>
          <a:prstGeom prst="rect">
            <a:avLst/>
          </a:prstGeom>
          <a:noFill/>
        </p:spPr>
        <p:txBody>
          <a:bodyPr wrap="square" lIns="45720" tIns="91440" rIns="91440" bIns="45720" rtlCol="0" anchor="t"/>
          <a:lstStyle/>
          <a:p>
            <a:pPr algn="just">
              <a:lnSpc>
                <a:spcPct val="120000"/>
              </a:lnSpc>
            </a:pPr>
            <a:r>
              <a:rPr lang="en-US" sz="1400" dirty="0">
                <a:solidFill>
                  <a:srgbClr val="5E423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选取《东京物语》剧本及经典影评作为过去样本，代表传统家庭情感模式，捕捉经典文本中的情感表达和价值观念。</a:t>
            </a:r>
            <a:endParaRPr lang="en-US" sz="1600" dirty="0"/>
          </a:p>
        </p:txBody>
      </p:sp>
      <p:sp>
        <p:nvSpPr>
          <p:cNvPr id="20" name="Shape 11"/>
          <p:cNvSpPr/>
          <p:nvPr/>
        </p:nvSpPr>
        <p:spPr>
          <a:xfrm>
            <a:off x="6039485" y="2244725"/>
            <a:ext cx="280035" cy="280035"/>
          </a:xfrm>
          <a:prstGeom prst="ellipse">
            <a:avLst/>
          </a:prstGeom>
          <a:solidFill>
            <a:srgbClr val="C00000"/>
          </a:solidFill>
        </p:spPr>
      </p:sp>
      <p:sp>
        <p:nvSpPr>
          <p:cNvPr id="21" name="Text 12"/>
          <p:cNvSpPr/>
          <p:nvPr/>
        </p:nvSpPr>
        <p:spPr>
          <a:xfrm>
            <a:off x="6039485" y="2244725"/>
            <a:ext cx="280035" cy="28003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algn="ctr">
              <a:lnSpc>
                <a:spcPct val="100000"/>
              </a:lnSpc>
            </a:pPr>
            <a:r>
              <a:rPr lang="en-US" sz="1800" b="1" dirty="0">
                <a:solidFill>
                  <a:srgbClr val="FFFFFF"/>
                </a:solidFill>
                <a:latin typeface="思源宋体" panose="02020500000000000000" pitchFamily="34" charset="-122"/>
                <a:ea typeface="思源宋体" panose="02020500000000000000" pitchFamily="34" charset="-122"/>
                <a:cs typeface="思源宋体" panose="02020500000000000000" pitchFamily="34" charset="-120"/>
              </a:rPr>
              <a:t>2</a:t>
            </a:r>
            <a:endParaRPr lang="en-US" sz="1600" dirty="0"/>
          </a:p>
        </p:txBody>
      </p:sp>
      <p:sp>
        <p:nvSpPr>
          <p:cNvPr id="22" name="Text 13"/>
          <p:cNvSpPr/>
          <p:nvPr/>
        </p:nvSpPr>
        <p:spPr>
          <a:xfrm>
            <a:off x="4869815" y="2957195"/>
            <a:ext cx="2592070" cy="27622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800" b="1" dirty="0">
                <a:solidFill>
                  <a:srgbClr val="5E423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现在样本</a:t>
            </a:r>
            <a:endParaRPr lang="en-US" sz="1600" dirty="0"/>
          </a:p>
        </p:txBody>
      </p:sp>
      <p:sp>
        <p:nvSpPr>
          <p:cNvPr id="23" name="Shape 14"/>
          <p:cNvSpPr/>
          <p:nvPr/>
        </p:nvSpPr>
        <p:spPr>
          <a:xfrm>
            <a:off x="4592320" y="3658870"/>
            <a:ext cx="3178175" cy="2695575"/>
          </a:xfrm>
          <a:prstGeom prst="rect">
            <a:avLst/>
          </a:prstGeom>
          <a:solidFill>
            <a:srgbClr val="000000">
              <a:alpha val="0"/>
            </a:srgbClr>
          </a:solidFill>
        </p:spPr>
      </p:sp>
      <p:sp>
        <p:nvSpPr>
          <p:cNvPr id="24" name="Text 15"/>
          <p:cNvSpPr/>
          <p:nvPr/>
        </p:nvSpPr>
        <p:spPr>
          <a:xfrm>
            <a:off x="4592320" y="3658870"/>
            <a:ext cx="3178175" cy="2695575"/>
          </a:xfrm>
          <a:prstGeom prst="rect">
            <a:avLst/>
          </a:prstGeom>
          <a:noFill/>
        </p:spPr>
        <p:txBody>
          <a:bodyPr wrap="square" lIns="45720" tIns="91440" rIns="91440" bIns="45720" rtlCol="0" anchor="t"/>
          <a:lstStyle/>
          <a:p>
            <a:pPr algn="just">
              <a:lnSpc>
                <a:spcPct val="120000"/>
              </a:lnSpc>
            </a:pPr>
            <a:r>
              <a:rPr lang="en-US" sz="1400" dirty="0">
                <a:solidFill>
                  <a:srgbClr val="5E423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选取微博、小红书、豆瓣上“断亲”“原生家庭”话题的热门帖子与评论作为现在样本，代表当代青年态度。</a:t>
            </a:r>
            <a:endParaRPr lang="en-US" sz="1600" dirty="0"/>
          </a:p>
        </p:txBody>
      </p:sp>
      <p:sp>
        <p:nvSpPr>
          <p:cNvPr id="25" name="Shape 16"/>
          <p:cNvSpPr/>
          <p:nvPr/>
        </p:nvSpPr>
        <p:spPr>
          <a:xfrm>
            <a:off x="9893300" y="1585595"/>
            <a:ext cx="280035" cy="280035"/>
          </a:xfrm>
          <a:prstGeom prst="ellipse">
            <a:avLst/>
          </a:prstGeom>
          <a:solidFill>
            <a:srgbClr val="C00000"/>
          </a:solidFill>
        </p:spPr>
      </p:sp>
      <p:sp>
        <p:nvSpPr>
          <p:cNvPr id="26" name="Text 17"/>
          <p:cNvSpPr/>
          <p:nvPr/>
        </p:nvSpPr>
        <p:spPr>
          <a:xfrm>
            <a:off x="9893300" y="1585595"/>
            <a:ext cx="280035" cy="28003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algn="ctr">
              <a:lnSpc>
                <a:spcPct val="100000"/>
              </a:lnSpc>
            </a:pPr>
            <a:r>
              <a:rPr lang="en-US" sz="1800" b="1" dirty="0">
                <a:solidFill>
                  <a:srgbClr val="FFFFFF"/>
                </a:solidFill>
                <a:latin typeface="思源宋体" panose="02020500000000000000" pitchFamily="34" charset="-122"/>
                <a:ea typeface="思源宋体" panose="02020500000000000000" pitchFamily="34" charset="-122"/>
                <a:cs typeface="思源宋体" panose="02020500000000000000" pitchFamily="34" charset="-120"/>
              </a:rPr>
              <a:t>3</a:t>
            </a:r>
            <a:endParaRPr lang="en-US" sz="1600" dirty="0"/>
          </a:p>
        </p:txBody>
      </p:sp>
      <p:sp>
        <p:nvSpPr>
          <p:cNvPr id="27" name="Text 18"/>
          <p:cNvSpPr/>
          <p:nvPr/>
        </p:nvSpPr>
        <p:spPr>
          <a:xfrm>
            <a:off x="8727440" y="2274570"/>
            <a:ext cx="2545080" cy="27622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800" b="1" dirty="0">
                <a:solidFill>
                  <a:srgbClr val="5E423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分析方法</a:t>
            </a:r>
            <a:endParaRPr lang="en-US" sz="1600" dirty="0"/>
          </a:p>
        </p:txBody>
      </p:sp>
      <p:sp>
        <p:nvSpPr>
          <p:cNvPr id="28" name="Shape 19"/>
          <p:cNvSpPr/>
          <p:nvPr/>
        </p:nvSpPr>
        <p:spPr>
          <a:xfrm>
            <a:off x="8384540" y="2955290"/>
            <a:ext cx="3300730" cy="2697480"/>
          </a:xfrm>
          <a:prstGeom prst="rect">
            <a:avLst/>
          </a:prstGeom>
          <a:solidFill>
            <a:srgbClr val="000000">
              <a:alpha val="0"/>
            </a:srgbClr>
          </a:solidFill>
        </p:spPr>
      </p:sp>
      <p:sp>
        <p:nvSpPr>
          <p:cNvPr id="29" name="Text 20"/>
          <p:cNvSpPr/>
          <p:nvPr/>
        </p:nvSpPr>
        <p:spPr>
          <a:xfrm>
            <a:off x="8384540" y="2955290"/>
            <a:ext cx="3300730" cy="2697480"/>
          </a:xfrm>
          <a:prstGeom prst="rect">
            <a:avLst/>
          </a:prstGeom>
          <a:noFill/>
        </p:spPr>
        <p:txBody>
          <a:bodyPr wrap="square" lIns="45720" tIns="91440" rIns="91440" bIns="45720" rtlCol="0" anchor="t"/>
          <a:lstStyle/>
          <a:p>
            <a:pPr algn="just">
              <a:lnSpc>
                <a:spcPct val="120000"/>
              </a:lnSpc>
            </a:pPr>
            <a:r>
              <a:rPr lang="en-US" sz="1400" dirty="0">
                <a:solidFill>
                  <a:srgbClr val="5E423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采用情感分析软件、关键词提取工具和ECharts可视化图表，从情感表达、关系结构、核心关键词三个维度进行对比分析。</a:t>
            </a:r>
            <a:endParaRPr lang="en-US" sz="16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4-11:32:29-d2sggje1bb2p4onbol10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4972050" cy="685927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-4445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EBE7E2">
                  <a:alpha val="33000"/>
                </a:srgbClr>
              </a:gs>
              <a:gs pos="100000">
                <a:srgbClr val="DCCFBF">
                  <a:alpha val="62000"/>
                </a:srgbClr>
              </a:gs>
            </a:gsLst>
            <a:lin ang="5400000" scaled="1"/>
          </a:gradFill>
        </p:spPr>
      </p:sp>
      <p:sp>
        <p:nvSpPr>
          <p:cNvPr id="4" name="Text 1"/>
          <p:cNvSpPr/>
          <p:nvPr/>
        </p:nvSpPr>
        <p:spPr>
          <a:xfrm>
            <a:off x="-4445" y="0"/>
            <a:ext cx="12192000" cy="685800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5" name="Image 1" descr="https://kimi-img.moonshot.cn/pub/slides/slides_tmpl/image/25-09-04-11:32:28-d2sggj61bb2p4onboku0.jpeg"/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 rot="16200000">
            <a:off x="2666365" y="-2670810"/>
            <a:ext cx="6858000" cy="12199620"/>
          </a:xfrm>
          <a:prstGeom prst="rect">
            <a:avLst/>
          </a:prstGeom>
        </p:spPr>
      </p:pic>
      <p:pic>
        <p:nvPicPr>
          <p:cNvPr id="6" name="Image 2" descr="https://kimi-img.moonshot.cn/pub/slides/slides_tmpl/image/25-09-04-11:32:29-d2sggje1bb2p4onbokvg.png"/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-52070" y="2828925"/>
            <a:ext cx="12244070" cy="4401185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7873365" y="1664335"/>
            <a:ext cx="1180465" cy="90110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5400" dirty="0">
                <a:solidFill>
                  <a:srgbClr val="5E4230"/>
                </a:solidFill>
                <a:latin typeface="思源宋体" panose="02020500000000000000" pitchFamily="34" charset="-122"/>
                <a:ea typeface="思源宋体" panose="02020500000000000000" pitchFamily="34" charset="-122"/>
                <a:cs typeface="思源宋体" panose="02020500000000000000" pitchFamily="34" charset="-120"/>
              </a:rPr>
              <a:t>03</a:t>
            </a:r>
            <a:endParaRPr lang="en-US" sz="1600" dirty="0"/>
          </a:p>
        </p:txBody>
      </p:sp>
      <p:sp>
        <p:nvSpPr>
          <p:cNvPr id="8" name="Shape 3"/>
          <p:cNvSpPr/>
          <p:nvPr/>
        </p:nvSpPr>
        <p:spPr>
          <a:xfrm flipH="1">
            <a:off x="593090" y="6446520"/>
            <a:ext cx="7437755" cy="0"/>
          </a:xfrm>
          <a:prstGeom prst="line">
            <a:avLst/>
          </a:prstGeom>
          <a:noFill/>
          <a:ln w="16510">
            <a:gradFill flip="none" rotWithShape="1">
              <a:gsLst>
                <a:gs pos="0">
                  <a:srgbClr val="C00000">
                    <a:alpha val="0"/>
                  </a:srgbClr>
                </a:gs>
                <a:gs pos="100000">
                  <a:srgbClr val="C00000"/>
                </a:gs>
              </a:gsLst>
              <a:lin ang="21420000" scaled="1"/>
            </a:gradFill>
            <a:prstDash val="solid"/>
            <a:headEnd type="none"/>
            <a:tailEnd type="none"/>
          </a:ln>
        </p:spPr>
      </p:sp>
      <p:sp>
        <p:nvSpPr>
          <p:cNvPr id="9" name="Shape 4"/>
          <p:cNvSpPr/>
          <p:nvPr/>
        </p:nvSpPr>
        <p:spPr>
          <a:xfrm flipH="1">
            <a:off x="8968740" y="6446520"/>
            <a:ext cx="2650490" cy="0"/>
          </a:xfrm>
          <a:prstGeom prst="line">
            <a:avLst/>
          </a:prstGeom>
          <a:noFill/>
          <a:ln w="16510">
            <a:gradFill flip="none" rotWithShape="1">
              <a:gsLst>
                <a:gs pos="0">
                  <a:srgbClr val="C00000">
                    <a:alpha val="0"/>
                  </a:srgbClr>
                </a:gs>
                <a:gs pos="100000">
                  <a:srgbClr val="C00000"/>
                </a:gs>
              </a:gsLst>
              <a:lin ang="10740000" scaled="1"/>
            </a:gradFill>
            <a:prstDash val="solid"/>
            <a:headEnd type="none"/>
            <a:tailEnd type="none"/>
          </a:ln>
        </p:spPr>
      </p:sp>
      <p:sp>
        <p:nvSpPr>
          <p:cNvPr id="10" name="Text 5"/>
          <p:cNvSpPr/>
          <p:nvPr/>
        </p:nvSpPr>
        <p:spPr>
          <a:xfrm>
            <a:off x="6865620" y="3195320"/>
            <a:ext cx="4971415" cy="55463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2800" b="1" dirty="0">
                <a:solidFill>
                  <a:srgbClr val="5E423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情感表达：从压抑到宣泄</a:t>
            </a:r>
            <a:endParaRPr lang="en-US" sz="1600" dirty="0"/>
          </a:p>
        </p:txBody>
      </p:sp>
      <p:pic>
        <p:nvPicPr>
          <p:cNvPr id="11" name="Image 3" descr="https://kimi-img.moonshot.cn/pub/slides/slides_tmpl/image/25-09-04-11:32:29-d2sggje1bb2p4onbol0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3110" y="6354445"/>
            <a:ext cx="372110" cy="219710"/>
          </a:xfrm>
          <a:prstGeom prst="rect">
            <a:avLst/>
          </a:prstGeom>
        </p:spPr>
      </p:pic>
      <p:pic>
        <p:nvPicPr>
          <p:cNvPr id="12" name="Image 4" descr="https://kimi-img.moonshot.cn/pub/slides/slides_tmpl/image/25-09-04-11:32:29-d2sggje1bb2p4onboku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100000">
            <a:off x="6750685" y="3161665"/>
            <a:ext cx="349250" cy="366395"/>
          </a:xfrm>
          <a:prstGeom prst="rect">
            <a:avLst/>
          </a:prstGeom>
        </p:spPr>
      </p:pic>
      <p:pic>
        <p:nvPicPr>
          <p:cNvPr id="13" name="Image 5" descr="https://kimi-img.moonshot.cn/pub/slides/slides_tmpl/image/25-09-04-11:32:29-d2sggje1bb2p4onbol20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0605" y="0"/>
            <a:ext cx="4352290" cy="5608320"/>
          </a:xfrm>
          <a:prstGeom prst="rect">
            <a:avLst/>
          </a:prstGeom>
        </p:spPr>
      </p:pic>
      <p:pic>
        <p:nvPicPr>
          <p:cNvPr id="14" name="Image 6" descr="https://kimi-img.moonshot.cn/pub/slides/slides_tmpl/image/25-09-04-11:32:29-d2sggje1bb2p4onbol0g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4185" y="3105150"/>
            <a:ext cx="2583180" cy="1724025"/>
          </a:xfrm>
          <a:prstGeom prst="rect">
            <a:avLst/>
          </a:prstGeom>
        </p:spPr>
      </p:pic>
      <p:pic>
        <p:nvPicPr>
          <p:cNvPr id="15" name="Image 7" descr="https://kimi-img.moonshot.cn/pub/slides/slides_tmpl/image/25-09-04-11:32:29-d2sggje1bb2p4onbokv0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15270" y="538480"/>
            <a:ext cx="1331595" cy="5035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4-11:32:32-d2sggk61bb2p4onbol4g.jp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4-11:32:35-d2sggku1bb2p4onbol8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7405" y="1905"/>
            <a:ext cx="7554595" cy="6877050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9-04-11:32:29-d2sggje1bb2p4onbol1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972050" cy="6859270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3300801" y="2321292"/>
            <a:ext cx="1513064" cy="2234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000" dirty="0">
                <a:solidFill>
                  <a:srgbClr val="59595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/</a:t>
            </a:r>
            <a:endParaRPr lang="en-US" sz="1600" dirty="0"/>
          </a:p>
        </p:txBody>
      </p:sp>
      <p:sp>
        <p:nvSpPr>
          <p:cNvPr id="6" name="Text 1"/>
          <p:cNvSpPr/>
          <p:nvPr/>
        </p:nvSpPr>
        <p:spPr>
          <a:xfrm>
            <a:off x="733425" y="734060"/>
            <a:ext cx="11116310" cy="52197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l">
              <a:lnSpc>
                <a:spcPct val="100000"/>
              </a:lnSpc>
              <a:buClrTx/>
              <a:buSzTx/>
              <a:buFontTx/>
            </a:pPr>
            <a:r>
              <a:rPr lang="en-US" sz="2800" b="1" dirty="0">
                <a:solidFill>
                  <a:srgbClr val="5E423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echrat工具</a:t>
            </a:r>
            <a:endParaRPr lang="en-US" sz="2800" b="1" dirty="0">
              <a:solidFill>
                <a:srgbClr val="5E4230"/>
              </a:solidFill>
              <a:latin typeface="MiSans" pitchFamily="34" charset="-122"/>
              <a:ea typeface="MiSans" pitchFamily="34" charset="-122"/>
              <a:cs typeface="MiSans" pitchFamily="34" charset="-120"/>
            </a:endParaRPr>
          </a:p>
        </p:txBody>
      </p:sp>
      <p:sp>
        <p:nvSpPr>
          <p:cNvPr id="7" name="Shape 2"/>
          <p:cNvSpPr/>
          <p:nvPr/>
        </p:nvSpPr>
        <p:spPr>
          <a:xfrm flipH="1">
            <a:off x="593090" y="6446520"/>
            <a:ext cx="7437755" cy="0"/>
          </a:xfrm>
          <a:prstGeom prst="line">
            <a:avLst/>
          </a:prstGeom>
          <a:noFill/>
          <a:ln w="16510">
            <a:gradFill flip="none" rotWithShape="1">
              <a:gsLst>
                <a:gs pos="0">
                  <a:srgbClr val="C00000">
                    <a:alpha val="0"/>
                  </a:srgbClr>
                </a:gs>
                <a:gs pos="100000">
                  <a:srgbClr val="C00000"/>
                </a:gs>
              </a:gsLst>
              <a:lin ang="21420000" scaled="1"/>
            </a:gradFill>
            <a:prstDash val="solid"/>
            <a:headEnd type="none"/>
            <a:tailEnd type="none"/>
          </a:ln>
        </p:spPr>
      </p:sp>
      <p:sp>
        <p:nvSpPr>
          <p:cNvPr id="8" name="Shape 3"/>
          <p:cNvSpPr/>
          <p:nvPr/>
        </p:nvSpPr>
        <p:spPr>
          <a:xfrm flipH="1">
            <a:off x="852170" y="715010"/>
            <a:ext cx="2133600" cy="0"/>
          </a:xfrm>
          <a:prstGeom prst="line">
            <a:avLst/>
          </a:prstGeom>
          <a:noFill/>
          <a:ln w="16510">
            <a:gradFill flip="none" rotWithShape="1">
              <a:gsLst>
                <a:gs pos="0">
                  <a:srgbClr val="C00000">
                    <a:alpha val="0"/>
                  </a:srgbClr>
                </a:gs>
                <a:gs pos="100000">
                  <a:srgbClr val="C00000"/>
                </a:gs>
              </a:gsLst>
              <a:lin ang="21420000" scaled="1"/>
            </a:gradFill>
            <a:prstDash val="solid"/>
            <a:headEnd type="none"/>
            <a:tailEnd type="none"/>
          </a:ln>
        </p:spPr>
      </p:sp>
      <p:pic>
        <p:nvPicPr>
          <p:cNvPr id="10" name="Image 4" descr="https://kimi-img.moonshot.cn/pub/slides/slides_tmpl/image/25-09-04-11:32:29-d2sggje1bb2p4onbol1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925" y="417195"/>
            <a:ext cx="913765" cy="272415"/>
          </a:xfrm>
          <a:prstGeom prst="rect">
            <a:avLst/>
          </a:prstGeom>
        </p:spPr>
      </p:pic>
      <p:sp>
        <p:nvSpPr>
          <p:cNvPr id="11" name="Text 4"/>
          <p:cNvSpPr/>
          <p:nvPr/>
        </p:nvSpPr>
        <p:spPr>
          <a:xfrm>
            <a:off x="2542540" y="2781300"/>
            <a:ext cx="3102610" cy="1435735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algn="ctr"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Shape 5"/>
          <p:cNvSpPr/>
          <p:nvPr/>
        </p:nvSpPr>
        <p:spPr>
          <a:xfrm>
            <a:off x="1710055" y="4423410"/>
            <a:ext cx="4777740" cy="1987550"/>
          </a:xfrm>
          <a:prstGeom prst="rect">
            <a:avLst/>
          </a:prstGeom>
          <a:solidFill>
            <a:srgbClr val="000000">
              <a:alpha val="0"/>
            </a:srgbClr>
          </a:solidFill>
        </p:spPr>
      </p:sp>
      <p:sp>
        <p:nvSpPr>
          <p:cNvPr id="13" name="Text 6"/>
          <p:cNvSpPr/>
          <p:nvPr/>
        </p:nvSpPr>
        <p:spPr>
          <a:xfrm>
            <a:off x="796925" y="1300480"/>
            <a:ext cx="4777740" cy="1987550"/>
          </a:xfrm>
          <a:prstGeom prst="rect">
            <a:avLst/>
          </a:prstGeom>
          <a:noFill/>
        </p:spPr>
        <p:txBody>
          <a:bodyPr wrap="square" lIns="45720" tIns="91440" rIns="91440" bIns="45720" rtlCol="0" anchor="t"/>
          <a:lstStyle/>
          <a:p>
            <a:pPr algn="just">
              <a:lnSpc>
                <a:spcPct val="130000"/>
              </a:lnSpc>
            </a:pPr>
            <a:r>
              <a:rPr lang="en-US" altLang="zh-CN" sz="1600" dirty="0"/>
              <a:t>Apache ECharts </a:t>
            </a:r>
            <a:r>
              <a:rPr lang="zh-CN" altLang="en-US" sz="1600" dirty="0"/>
              <a:t>是一个由百度公司开源的、基于</a:t>
            </a:r>
            <a:r>
              <a:rPr lang="en-US" altLang="zh-CN" sz="1600" dirty="0"/>
              <a:t> JavaScript </a:t>
            </a:r>
            <a:r>
              <a:rPr lang="zh-CN" altLang="en-US" sz="1600" dirty="0"/>
              <a:t>实现的数据可视化图表库。它具有强大的兼容性，底层依赖矢量图形库</a:t>
            </a:r>
            <a:r>
              <a:rPr lang="en-US" altLang="zh-CN" sz="1600" dirty="0"/>
              <a:t> ZRender</a:t>
            </a:r>
            <a:r>
              <a:rPr lang="zh-CN" altLang="en-US" sz="1600" dirty="0"/>
              <a:t>，能够提供直观、交互丰富且高度个性化定制的数据可视化图表。</a:t>
            </a:r>
            <a:endParaRPr lang="zh-CN" altLang="en-US" sz="1600" dirty="0"/>
          </a:p>
        </p:txBody>
      </p:sp>
      <p:pic>
        <p:nvPicPr>
          <p:cNvPr id="14" name="图片 13" descr="c4d197fdd3068bde75b428c8fdc1d68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0935" y="2937510"/>
            <a:ext cx="4109720" cy="3115945"/>
          </a:xfrm>
          <a:prstGeom prst="rect">
            <a:avLst/>
          </a:prstGeom>
        </p:spPr>
      </p:pic>
      <p:pic>
        <p:nvPicPr>
          <p:cNvPr id="15" name="图片 14" descr="4ab8abdb79b74ab586f41371837533f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97295" y="91440"/>
            <a:ext cx="5552440" cy="3196590"/>
          </a:xfrm>
          <a:prstGeom prst="rect">
            <a:avLst/>
          </a:prstGeom>
        </p:spPr>
      </p:pic>
      <p:sp>
        <p:nvSpPr>
          <p:cNvPr id="16" name="Text 6"/>
          <p:cNvSpPr/>
          <p:nvPr/>
        </p:nvSpPr>
        <p:spPr>
          <a:xfrm>
            <a:off x="6162040" y="3121025"/>
            <a:ext cx="4777740" cy="4154170"/>
          </a:xfrm>
          <a:prstGeom prst="rect">
            <a:avLst/>
          </a:prstGeom>
          <a:noFill/>
        </p:spPr>
        <p:txBody>
          <a:bodyPr wrap="square" lIns="45720" tIns="91440" rIns="91440" bIns="45720" rtlCol="0" anchor="t"/>
          <a:lstStyle/>
          <a:p>
            <a:pPr algn="just">
              <a:lnSpc>
                <a:spcPct val="130000"/>
              </a:lnSpc>
            </a:pPr>
            <a:r>
              <a:rPr lang="en-US" altLang="zh-CN" sz="1600" dirty="0"/>
              <a:t>ECharts </a:t>
            </a:r>
            <a:r>
              <a:rPr lang="zh-CN" altLang="en-US" sz="1600" dirty="0"/>
              <a:t>提供了丰富的图表类型，包括折线图、柱状图、饼图、</a:t>
            </a:r>
            <a:r>
              <a:rPr lang="en-US" altLang="zh-CN" sz="1600" dirty="0"/>
              <a:t>K</a:t>
            </a:r>
            <a:r>
              <a:rPr lang="zh-CN" altLang="en-US" sz="1600" dirty="0"/>
              <a:t>线图、散点图、地图、热力图、关系图、</a:t>
            </a:r>
            <a:r>
              <a:rPr lang="en-US" altLang="zh-CN" sz="1600" dirty="0"/>
              <a:t>treemap</a:t>
            </a:r>
            <a:r>
              <a:rPr lang="zh-CN" altLang="en-US" sz="1600" dirty="0"/>
              <a:t>、旭日图、平行坐标、漏斗图和仪表盘等。此外，</a:t>
            </a:r>
            <a:r>
              <a:rPr lang="en-US" altLang="zh-CN" sz="1600" dirty="0"/>
              <a:t>ECharts </a:t>
            </a:r>
            <a:r>
              <a:rPr lang="zh-CN" altLang="en-US" sz="1600" dirty="0"/>
              <a:t>还支持自定义系列，只需传入一个</a:t>
            </a:r>
            <a:r>
              <a:rPr lang="en-US" altLang="zh-CN" sz="1600" dirty="0"/>
              <a:t> renderItem </a:t>
            </a:r>
            <a:r>
              <a:rPr lang="zh-CN" altLang="en-US" sz="1600" dirty="0"/>
              <a:t>函数，就可以从数据映射到任何你想要的图形。</a:t>
            </a:r>
            <a:r>
              <a:rPr lang="en-US" altLang="zh-CN" sz="1600" dirty="0"/>
              <a:t>ECharts </a:t>
            </a:r>
            <a:r>
              <a:rPr lang="zh-CN" altLang="en-US" sz="1600" dirty="0"/>
              <a:t>支持多种数据格式，无需转换即可直接使用。通过简单的设置</a:t>
            </a:r>
            <a:r>
              <a:rPr lang="en-US" altLang="zh-CN" sz="1600" dirty="0"/>
              <a:t> encode </a:t>
            </a:r>
            <a:r>
              <a:rPr lang="zh-CN" altLang="en-US" sz="1600" dirty="0"/>
              <a:t>属性，可以完成从数据到图形的映射。此外，</a:t>
            </a:r>
            <a:r>
              <a:rPr lang="en-US" altLang="zh-CN" sz="1600" dirty="0"/>
              <a:t>ECharts </a:t>
            </a:r>
            <a:r>
              <a:rPr lang="zh-CN" altLang="en-US" sz="1600" dirty="0"/>
              <a:t>还支持输入</a:t>
            </a:r>
            <a:r>
              <a:rPr lang="en-US" altLang="zh-CN" sz="1600" dirty="0"/>
              <a:t> TypedArray </a:t>
            </a:r>
            <a:r>
              <a:rPr lang="zh-CN" altLang="en-US" sz="1600" dirty="0"/>
              <a:t>格式的数据，这在大数据量的存储中可以占用更少的内存，对</a:t>
            </a:r>
            <a:r>
              <a:rPr lang="en-US" altLang="zh-CN" sz="1600" dirty="0"/>
              <a:t> GC </a:t>
            </a:r>
            <a:r>
              <a:rPr lang="zh-CN" altLang="en-US" sz="1600" dirty="0"/>
              <a:t>友好。</a:t>
            </a:r>
            <a:r>
              <a:rPr lang="zh-CN" altLang="en-US" sz="1600" dirty="0"/>
              <a:t>。</a:t>
            </a:r>
            <a:endParaRPr lang="zh-CN" altLang="en-US" sz="16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newsflash/>
      </p:transition>
    </mc:Choice>
    <mc:Fallback>
      <p:transition spd="med">
        <p:newsflash/>
      </p:transition>
    </mc:Fallback>
  </mc:AlternateContent>
</p:sld>
</file>

<file path=ppt/tags/tag1.xml><?xml version="1.0" encoding="utf-8"?>
<p:tagLst xmlns:p="http://schemas.openxmlformats.org/presentationml/2006/main">
  <p:tag name="KSO_WM_DIAGRAM_VIRTUALLY_FRAME" val="{&quot;height&quot;:334.95,&quot;left&quot;:68.7,&quot;top&quot;:156.1,&quot;width&quot;:820.15}"/>
</p:tagLst>
</file>

<file path=ppt/tags/tag10.xml><?xml version="1.0" encoding="utf-8"?>
<p:tagLst xmlns:p="http://schemas.openxmlformats.org/presentationml/2006/main">
  <p:tag name="KSO_WM_DIAGRAM_VIRTUALLY_FRAME" val="{&quot;height&quot;:334.95,&quot;left&quot;:68.7,&quot;top&quot;:156.1,&quot;width&quot;:820.15}"/>
</p:tagLst>
</file>

<file path=ppt/tags/tag11.xml><?xml version="1.0" encoding="utf-8"?>
<p:tagLst xmlns:p="http://schemas.openxmlformats.org/presentationml/2006/main">
  <p:tag name="KSO_WM_DIAGRAM_VIRTUALLY_FRAME" val="{&quot;height&quot;:334.95,&quot;left&quot;:68.7,&quot;top&quot;:156.1,&quot;width&quot;:820.15}"/>
</p:tagLst>
</file>

<file path=ppt/tags/tag12.xml><?xml version="1.0" encoding="utf-8"?>
<p:tagLst xmlns:p="http://schemas.openxmlformats.org/presentationml/2006/main">
  <p:tag name="KSO_WM_DIAGRAM_VIRTUALLY_FRAME" val="{&quot;height&quot;:334.95,&quot;left&quot;:68.7,&quot;top&quot;:156.1,&quot;width&quot;:820.15}"/>
</p:tagLst>
</file>

<file path=ppt/tags/tag13.xml><?xml version="1.0" encoding="utf-8"?>
<p:tagLst xmlns:p="http://schemas.openxmlformats.org/presentationml/2006/main">
  <p:tag name="KSO_WM_DIAGRAM_VIRTUALLY_FRAME" val="{&quot;height&quot;:334.95,&quot;left&quot;:68.7,&quot;top&quot;:156.1,&quot;width&quot;:820.15}"/>
</p:tagLst>
</file>

<file path=ppt/tags/tag14.xml><?xml version="1.0" encoding="utf-8"?>
<p:tagLst xmlns:p="http://schemas.openxmlformats.org/presentationml/2006/main">
  <p:tag name="KSO_WM_DIAGRAM_VIRTUALLY_FRAME" val="{&quot;height&quot;:334.95,&quot;left&quot;:68.7,&quot;top&quot;:156.1,&quot;width&quot;:820.15}"/>
</p:tagLst>
</file>

<file path=ppt/tags/tag15.xml><?xml version="1.0" encoding="utf-8"?>
<p:tagLst xmlns:p="http://schemas.openxmlformats.org/presentationml/2006/main">
  <p:tag name="KSO_WM_DIAGRAM_VIRTUALLY_FRAME" val="{&quot;height&quot;:334.95,&quot;left&quot;:68.7,&quot;top&quot;:156.1,&quot;width&quot;:820.15}"/>
</p:tagLst>
</file>

<file path=ppt/tags/tag16.xml><?xml version="1.0" encoding="utf-8"?>
<p:tagLst xmlns:p="http://schemas.openxmlformats.org/presentationml/2006/main">
  <p:tag name="KSO_WM_DIAGRAM_VIRTUALLY_FRAME" val="{&quot;height&quot;:346.2,&quot;left&quot;:68.7,&quot;top&quot;:156.1,&quot;width&quot;:820.15}"/>
</p:tagLst>
</file>

<file path=ppt/tags/tag17.xml><?xml version="1.0" encoding="utf-8"?>
<p:tagLst xmlns:p="http://schemas.openxmlformats.org/presentationml/2006/main">
  <p:tag name="KSO_WM_DIAGRAM_VIRTUALLY_FRAME" val="{&quot;height&quot;:346.2,&quot;left&quot;:68.7,&quot;top&quot;:156.1,&quot;width&quot;:820.15}"/>
</p:tagLst>
</file>

<file path=ppt/tags/tag18.xml><?xml version="1.0" encoding="utf-8"?>
<p:tagLst xmlns:p="http://schemas.openxmlformats.org/presentationml/2006/main">
  <p:tag name="KSO_WM_DIAGRAM_VIRTUALLY_FRAME" val="{&quot;height&quot;:346.2,&quot;left&quot;:68.7,&quot;top&quot;:156.1,&quot;width&quot;:820.15}"/>
</p:tagLst>
</file>

<file path=ppt/tags/tag19.xml><?xml version="1.0" encoding="utf-8"?>
<p:tagLst xmlns:p="http://schemas.openxmlformats.org/presentationml/2006/main">
  <p:tag name="KSO_WM_DIAGRAM_VIRTUALLY_FRAME" val="{&quot;height&quot;:346.2,&quot;left&quot;:68.7,&quot;top&quot;:156.1,&quot;width&quot;:820.15}"/>
</p:tagLst>
</file>

<file path=ppt/tags/tag2.xml><?xml version="1.0" encoding="utf-8"?>
<p:tagLst xmlns:p="http://schemas.openxmlformats.org/presentationml/2006/main">
  <p:tag name="KSO_WM_DIAGRAM_VIRTUALLY_FRAME" val="{&quot;height&quot;:334.95,&quot;left&quot;:68.7,&quot;top&quot;:156.1,&quot;width&quot;:820.15}"/>
</p:tagLst>
</file>

<file path=ppt/tags/tag20.xml><?xml version="1.0" encoding="utf-8"?>
<p:tagLst xmlns:p="http://schemas.openxmlformats.org/presentationml/2006/main">
  <p:tag name="KSO_WM_DIAGRAM_VIRTUALLY_FRAME" val="{&quot;height&quot;:346.2,&quot;left&quot;:68.7,&quot;top&quot;:156.1,&quot;width&quot;:820.15}"/>
</p:tagLst>
</file>

<file path=ppt/tags/tag21.xml><?xml version="1.0" encoding="utf-8"?>
<p:tagLst xmlns:p="http://schemas.openxmlformats.org/presentationml/2006/main">
  <p:tag name="KSO_WM_DIAGRAM_VIRTUALLY_FRAME" val="{&quot;height&quot;:346.2,&quot;left&quot;:68.7,&quot;top&quot;:156.1,&quot;width&quot;:820.15}"/>
</p:tagLst>
</file>

<file path=ppt/tags/tag22.xml><?xml version="1.0" encoding="utf-8"?>
<p:tagLst xmlns:p="http://schemas.openxmlformats.org/presentationml/2006/main">
  <p:tag name="KSO_WM_DIAGRAM_VIRTUALLY_FRAME" val="{&quot;height&quot;:346.2,&quot;left&quot;:68.7,&quot;top&quot;:156.1,&quot;width&quot;:820.15}"/>
</p:tagLst>
</file>

<file path=ppt/tags/tag23.xml><?xml version="1.0" encoding="utf-8"?>
<p:tagLst xmlns:p="http://schemas.openxmlformats.org/presentationml/2006/main">
  <p:tag name="KSO_WM_DIAGRAM_VIRTUALLY_FRAME" val="{&quot;height&quot;:346.2,&quot;left&quot;:68.7,&quot;top&quot;:156.1,&quot;width&quot;:820.15}"/>
</p:tagLst>
</file>

<file path=ppt/tags/tag24.xml><?xml version="1.0" encoding="utf-8"?>
<p:tagLst xmlns:p="http://schemas.openxmlformats.org/presentationml/2006/main">
  <p:tag name="KSO_WM_DIAGRAM_VIRTUALLY_FRAME" val="{&quot;height&quot;:346.2,&quot;left&quot;:68.7,&quot;top&quot;:156.1,&quot;width&quot;:820.15}"/>
</p:tagLst>
</file>

<file path=ppt/tags/tag25.xml><?xml version="1.0" encoding="utf-8"?>
<p:tagLst xmlns:p="http://schemas.openxmlformats.org/presentationml/2006/main">
  <p:tag name="KSO_WM_DIAGRAM_VIRTUALLY_FRAME" val="{&quot;height&quot;:346.2,&quot;left&quot;:68.7,&quot;top&quot;:156.1,&quot;width&quot;:820.15}"/>
</p:tagLst>
</file>

<file path=ppt/tags/tag26.xml><?xml version="1.0" encoding="utf-8"?>
<p:tagLst xmlns:p="http://schemas.openxmlformats.org/presentationml/2006/main">
  <p:tag name="KSO_WM_DIAGRAM_VIRTUALLY_FRAME" val="{&quot;height&quot;:346.2,&quot;left&quot;:68.7,&quot;top&quot;:156.1,&quot;width&quot;:820.15}"/>
</p:tagLst>
</file>

<file path=ppt/tags/tag27.xml><?xml version="1.0" encoding="utf-8"?>
<p:tagLst xmlns:p="http://schemas.openxmlformats.org/presentationml/2006/main">
  <p:tag name="KSO_WM_DIAGRAM_VIRTUALLY_FRAME" val="{&quot;height&quot;:346.2,&quot;left&quot;:68.7,&quot;top&quot;:156.1,&quot;width&quot;:820.15}"/>
</p:tagLst>
</file>

<file path=ppt/tags/tag28.xml><?xml version="1.0" encoding="utf-8"?>
<p:tagLst xmlns:p="http://schemas.openxmlformats.org/presentationml/2006/main">
  <p:tag name="KSO_WM_DIAGRAM_VIRTUALLY_FRAME" val="{&quot;height&quot;:346.2,&quot;left&quot;:68.7,&quot;top&quot;:156.1,&quot;width&quot;:820.15}"/>
</p:tagLst>
</file>

<file path=ppt/tags/tag29.xml><?xml version="1.0" encoding="utf-8"?>
<p:tagLst xmlns:p="http://schemas.openxmlformats.org/presentationml/2006/main">
  <p:tag name="KSO_WM_DIAGRAM_VIRTUALLY_FRAME" val="{&quot;height&quot;:346.2,&quot;left&quot;:68.7,&quot;top&quot;:156.1,&quot;width&quot;:820.15}"/>
</p:tagLst>
</file>

<file path=ppt/tags/tag3.xml><?xml version="1.0" encoding="utf-8"?>
<p:tagLst xmlns:p="http://schemas.openxmlformats.org/presentationml/2006/main">
  <p:tag name="KSO_WM_DIAGRAM_VIRTUALLY_FRAME" val="{&quot;height&quot;:334.95,&quot;left&quot;:68.7,&quot;top&quot;:156.1,&quot;width&quot;:820.15}"/>
</p:tagLst>
</file>

<file path=ppt/tags/tag30.xml><?xml version="1.0" encoding="utf-8"?>
<p:tagLst xmlns:p="http://schemas.openxmlformats.org/presentationml/2006/main">
  <p:tag name="KSO_WM_DIAGRAM_VIRTUALLY_FRAME" val="{&quot;height&quot;:346.2,&quot;left&quot;:68.7,&quot;top&quot;:156.1,&quot;width&quot;:820.15}"/>
</p:tagLst>
</file>

<file path=ppt/tags/tag31.xml><?xml version="1.0" encoding="utf-8"?>
<p:tagLst xmlns:p="http://schemas.openxmlformats.org/presentationml/2006/main">
  <p:tag name="KSO_WM_DIAGRAM_VIRTUALLY_FRAME" val="{&quot;height&quot;:346.2,&quot;left&quot;:68.7,&quot;top&quot;:156.1,&quot;width&quot;:820.15}"/>
</p:tagLst>
</file>

<file path=ppt/tags/tag32.xml><?xml version="1.0" encoding="utf-8"?>
<p:tagLst xmlns:p="http://schemas.openxmlformats.org/presentationml/2006/main">
  <p:tag name="KSO_WM_DIAGRAM_VIRTUALLY_FRAME" val="{&quot;height&quot;:346.2,&quot;left&quot;:68.7,&quot;top&quot;:156.1,&quot;width&quot;:820.15}"/>
</p:tagLst>
</file>

<file path=ppt/tags/tag33.xml><?xml version="1.0" encoding="utf-8"?>
<p:tagLst xmlns:p="http://schemas.openxmlformats.org/presentationml/2006/main">
  <p:tag name="KSO_WM_DIAGRAM_VIRTUALLY_FRAME" val="{&quot;height&quot;:346.2,&quot;left&quot;:68.7,&quot;top&quot;:156.1,&quot;width&quot;:820.15}"/>
</p:tagLst>
</file>

<file path=ppt/tags/tag34.xml><?xml version="1.0" encoding="utf-8"?>
<p:tagLst xmlns:p="http://schemas.openxmlformats.org/presentationml/2006/main">
  <p:tag name="KSO_WM_DIAGRAM_VIRTUALLY_FRAME" val="{&quot;height&quot;:346.2,&quot;left&quot;:68.7,&quot;top&quot;:156.1,&quot;width&quot;:820.15}"/>
</p:tagLst>
</file>

<file path=ppt/tags/tag35.xml><?xml version="1.0" encoding="utf-8"?>
<p:tagLst xmlns:p="http://schemas.openxmlformats.org/presentationml/2006/main">
  <p:tag name="KSO_WM_DIAGRAM_VIRTUALLY_FRAME" val="{&quot;height&quot;:346.2,&quot;left&quot;:68.7,&quot;top&quot;:156.1,&quot;width&quot;:820.15}"/>
</p:tagLst>
</file>

<file path=ppt/tags/tag36.xml><?xml version="1.0" encoding="utf-8"?>
<p:tagLst xmlns:p="http://schemas.openxmlformats.org/presentationml/2006/main">
  <p:tag name="KSO_WM_DIAGRAM_VIRTUALLY_FRAME" val="{&quot;height&quot;:346.2,&quot;left&quot;:68.7,&quot;top&quot;:156.1,&quot;width&quot;:820.15}"/>
</p:tagLst>
</file>

<file path=ppt/tags/tag37.xml><?xml version="1.0" encoding="utf-8"?>
<p:tagLst xmlns:p="http://schemas.openxmlformats.org/presentationml/2006/main">
  <p:tag name="KSO_WM_DIAGRAM_VIRTUALLY_FRAME" val="{&quot;height&quot;:346.2,&quot;left&quot;:68.7,&quot;top&quot;:156.1,&quot;width&quot;:820.15}"/>
</p:tagLst>
</file>

<file path=ppt/tags/tag38.xml><?xml version="1.0" encoding="utf-8"?>
<p:tagLst xmlns:p="http://schemas.openxmlformats.org/presentationml/2006/main">
  <p:tag name="KSO_WM_DIAGRAM_VIRTUALLY_FRAME" val="{&quot;height&quot;:346.2,&quot;left&quot;:68.7,&quot;top&quot;:156.1,&quot;width&quot;:820.15}"/>
</p:tagLst>
</file>

<file path=ppt/tags/tag39.xml><?xml version="1.0" encoding="utf-8"?>
<p:tagLst xmlns:p="http://schemas.openxmlformats.org/presentationml/2006/main">
  <p:tag name="KSO_WM_DIAGRAM_VIRTUALLY_FRAME" val="{&quot;height&quot;:346.2,&quot;left&quot;:68.7,&quot;top&quot;:156.1,&quot;width&quot;:820.15}"/>
</p:tagLst>
</file>

<file path=ppt/tags/tag4.xml><?xml version="1.0" encoding="utf-8"?>
<p:tagLst xmlns:p="http://schemas.openxmlformats.org/presentationml/2006/main">
  <p:tag name="KSO_WM_DIAGRAM_VIRTUALLY_FRAME" val="{&quot;height&quot;:334.95,&quot;left&quot;:68.7,&quot;top&quot;:156.1,&quot;width&quot;:820.15}"/>
</p:tagLst>
</file>

<file path=ppt/tags/tag40.xml><?xml version="1.0" encoding="utf-8"?>
<p:tagLst xmlns:p="http://schemas.openxmlformats.org/presentationml/2006/main">
  <p:tag name="KSO_WM_DIAGRAM_VIRTUALLY_FRAME" val="{&quot;height&quot;:346.2,&quot;left&quot;:68.7,&quot;top&quot;:156.1,&quot;width&quot;:820.15}"/>
</p:tagLst>
</file>

<file path=ppt/tags/tag41.xml><?xml version="1.0" encoding="utf-8"?>
<p:tagLst xmlns:p="http://schemas.openxmlformats.org/presentationml/2006/main">
  <p:tag name="KSO_WM_DIAGRAM_VIRTUALLY_FRAME" val="{&quot;height&quot;:346.2,&quot;left&quot;:68.7,&quot;top&quot;:156.1,&quot;width&quot;:820.15}"/>
</p:tagLst>
</file>

<file path=ppt/tags/tag42.xml><?xml version="1.0" encoding="utf-8"?>
<p:tagLst xmlns:p="http://schemas.openxmlformats.org/presentationml/2006/main">
  <p:tag name="KSO_WM_DIAGRAM_VIRTUALLY_FRAME" val="{&quot;height&quot;:308.55,&quot;left&quot;:50.85,&quot;top&quot;:176.9,&quot;width&quot;:486.35}"/>
</p:tagLst>
</file>

<file path=ppt/tags/tag43.xml><?xml version="1.0" encoding="utf-8"?>
<p:tagLst xmlns:p="http://schemas.openxmlformats.org/presentationml/2006/main">
  <p:tag name="KSO_WM_DIAGRAM_VIRTUALLY_FRAME" val="{&quot;height&quot;:308.55,&quot;left&quot;:50.85,&quot;top&quot;:176.9,&quot;width&quot;:486.35}"/>
</p:tagLst>
</file>

<file path=ppt/tags/tag44.xml><?xml version="1.0" encoding="utf-8"?>
<p:tagLst xmlns:p="http://schemas.openxmlformats.org/presentationml/2006/main">
  <p:tag name="KSO_WM_DIAGRAM_VIRTUALLY_FRAME" val="{&quot;height&quot;:308.55,&quot;left&quot;:50.85,&quot;top&quot;:176.9,&quot;width&quot;:486.35}"/>
</p:tagLst>
</file>

<file path=ppt/tags/tag45.xml><?xml version="1.0" encoding="utf-8"?>
<p:tagLst xmlns:p="http://schemas.openxmlformats.org/presentationml/2006/main">
  <p:tag name="KSO_WM_DIAGRAM_VIRTUALLY_FRAME" val="{&quot;height&quot;:308.55,&quot;left&quot;:50.85,&quot;top&quot;:176.9,&quot;width&quot;:486.35}"/>
</p:tagLst>
</file>

<file path=ppt/tags/tag46.xml><?xml version="1.0" encoding="utf-8"?>
<p:tagLst xmlns:p="http://schemas.openxmlformats.org/presentationml/2006/main">
  <p:tag name="KSO_WM_DIAGRAM_VIRTUALLY_FRAME" val="{&quot;height&quot;:308.55,&quot;left&quot;:50.85,&quot;top&quot;:176.9,&quot;width&quot;:486.35}"/>
</p:tagLst>
</file>

<file path=ppt/tags/tag47.xml><?xml version="1.0" encoding="utf-8"?>
<p:tagLst xmlns:p="http://schemas.openxmlformats.org/presentationml/2006/main">
  <p:tag name="KSO_WM_DIAGRAM_VIRTUALLY_FRAME" val="{&quot;height&quot;:308.55,&quot;left&quot;:50.85,&quot;top&quot;:176.9,&quot;width&quot;:486.35}"/>
</p:tagLst>
</file>

<file path=ppt/tags/tag48.xml><?xml version="1.0" encoding="utf-8"?>
<p:tagLst xmlns:p="http://schemas.openxmlformats.org/presentationml/2006/main">
  <p:tag name="KSO_WM_DIAGRAM_VIRTUALLY_FRAME" val="{&quot;height&quot;:308.55,&quot;left&quot;:50.85,&quot;top&quot;:176.9,&quot;width&quot;:486.35}"/>
</p:tagLst>
</file>

<file path=ppt/tags/tag49.xml><?xml version="1.0" encoding="utf-8"?>
<p:tagLst xmlns:p="http://schemas.openxmlformats.org/presentationml/2006/main">
  <p:tag name="KSO_WM_DIAGRAM_VIRTUALLY_FRAME" val="{&quot;height&quot;:308.55,&quot;left&quot;:50.85,&quot;top&quot;:176.9,&quot;width&quot;:486.35}"/>
</p:tagLst>
</file>

<file path=ppt/tags/tag5.xml><?xml version="1.0" encoding="utf-8"?>
<p:tagLst xmlns:p="http://schemas.openxmlformats.org/presentationml/2006/main">
  <p:tag name="KSO_WM_DIAGRAM_VIRTUALLY_FRAME" val="{&quot;height&quot;:334.95,&quot;left&quot;:68.7,&quot;top&quot;:156.1,&quot;width&quot;:820.15}"/>
</p:tagLst>
</file>

<file path=ppt/tags/tag50.xml><?xml version="1.0" encoding="utf-8"?>
<p:tagLst xmlns:p="http://schemas.openxmlformats.org/presentationml/2006/main">
  <p:tag name="KSO_WM_DIAGRAM_VIRTUALLY_FRAME" val="{&quot;height&quot;:308.55,&quot;left&quot;:50.85,&quot;top&quot;:176.9,&quot;width&quot;:486.35}"/>
</p:tagLst>
</file>

<file path=ppt/tags/tag51.xml><?xml version="1.0" encoding="utf-8"?>
<p:tagLst xmlns:p="http://schemas.openxmlformats.org/presentationml/2006/main">
  <p:tag name="KSO_WM_DIAGRAM_VIRTUALLY_FRAME" val="{&quot;height&quot;:308.55,&quot;left&quot;:50.85,&quot;top&quot;:176.9,&quot;width&quot;:486.35}"/>
</p:tagLst>
</file>

<file path=ppt/tags/tag52.xml><?xml version="1.0" encoding="utf-8"?>
<p:tagLst xmlns:p="http://schemas.openxmlformats.org/presentationml/2006/main">
  <p:tag name="KSO_WM_DIAGRAM_VIRTUALLY_FRAME" val="{&quot;height&quot;:308.55,&quot;left&quot;:50.85,&quot;top&quot;:176.9,&quot;width&quot;:486.35}"/>
</p:tagLst>
</file>

<file path=ppt/tags/tag53.xml><?xml version="1.0" encoding="utf-8"?>
<p:tagLst xmlns:p="http://schemas.openxmlformats.org/presentationml/2006/main">
  <p:tag name="KSO_WM_DIAGRAM_VIRTUALLY_FRAME" val="{&quot;height&quot;:308.55,&quot;left&quot;:50.85,&quot;top&quot;:176.9,&quot;width&quot;:486.35}"/>
</p:tagLst>
</file>

<file path=ppt/tags/tag54.xml><?xml version="1.0" encoding="utf-8"?>
<p:tagLst xmlns:p="http://schemas.openxmlformats.org/presentationml/2006/main">
  <p:tag name="KSO_WM_DIAGRAM_VIRTUALLY_FRAME" val="{&quot;height&quot;:431.1,&quot;left&quot;:207.85,&quot;top&quot;:55.6,&quot;width&quot;:681.55}"/>
</p:tagLst>
</file>

<file path=ppt/tags/tag55.xml><?xml version="1.0" encoding="utf-8"?>
<p:tagLst xmlns:p="http://schemas.openxmlformats.org/presentationml/2006/main">
  <p:tag name="KSO_WM_DIAGRAM_VIRTUALLY_FRAME" val="{&quot;height&quot;:431.1,&quot;left&quot;:207.85,&quot;top&quot;:55.6,&quot;width&quot;:681.55}"/>
</p:tagLst>
</file>

<file path=ppt/tags/tag56.xml><?xml version="1.0" encoding="utf-8"?>
<p:tagLst xmlns:p="http://schemas.openxmlformats.org/presentationml/2006/main">
  <p:tag name="KSO_WM_DIAGRAM_VIRTUALLY_FRAME" val="{&quot;height&quot;:431.1,&quot;left&quot;:207.85,&quot;top&quot;:55.6,&quot;width&quot;:681.55}"/>
</p:tagLst>
</file>

<file path=ppt/tags/tag57.xml><?xml version="1.0" encoding="utf-8"?>
<p:tagLst xmlns:p="http://schemas.openxmlformats.org/presentationml/2006/main">
  <p:tag name="KSO_WM_DIAGRAM_VIRTUALLY_FRAME" val="{&quot;height&quot;:431.1,&quot;left&quot;:207.85,&quot;top&quot;:55.6,&quot;width&quot;:681.55}"/>
</p:tagLst>
</file>

<file path=ppt/tags/tag58.xml><?xml version="1.0" encoding="utf-8"?>
<p:tagLst xmlns:p="http://schemas.openxmlformats.org/presentationml/2006/main">
  <p:tag name="KSO_WM_DIAGRAM_VIRTUALLY_FRAME" val="{&quot;height&quot;:431.1,&quot;left&quot;:207.85,&quot;top&quot;:55.6,&quot;width&quot;:681.55}"/>
</p:tagLst>
</file>

<file path=ppt/tags/tag59.xml><?xml version="1.0" encoding="utf-8"?>
<p:tagLst xmlns:p="http://schemas.openxmlformats.org/presentationml/2006/main">
  <p:tag name="KSO_WM_DIAGRAM_VIRTUALLY_FRAME" val="{&quot;height&quot;:431.1,&quot;left&quot;:207.85,&quot;top&quot;:55.6,&quot;width&quot;:681.55}"/>
</p:tagLst>
</file>

<file path=ppt/tags/tag6.xml><?xml version="1.0" encoding="utf-8"?>
<p:tagLst xmlns:p="http://schemas.openxmlformats.org/presentationml/2006/main">
  <p:tag name="KSO_WM_DIAGRAM_VIRTUALLY_FRAME" val="{&quot;height&quot;:334.95,&quot;left&quot;:68.7,&quot;top&quot;:156.1,&quot;width&quot;:820.15}"/>
</p:tagLst>
</file>

<file path=ppt/tags/tag60.xml><?xml version="1.0" encoding="utf-8"?>
<p:tagLst xmlns:p="http://schemas.openxmlformats.org/presentationml/2006/main">
  <p:tag name="KSO_WM_DIAGRAM_VIRTUALLY_FRAME" val="{&quot;height&quot;:431.1,&quot;left&quot;:207.85,&quot;top&quot;:55.6,&quot;width&quot;:681.55}"/>
</p:tagLst>
</file>

<file path=ppt/tags/tag61.xml><?xml version="1.0" encoding="utf-8"?>
<p:tagLst xmlns:p="http://schemas.openxmlformats.org/presentationml/2006/main">
  <p:tag name="KSO_WM_DIAGRAM_VIRTUALLY_FRAME" val="{&quot;height&quot;:431.1,&quot;left&quot;:207.85,&quot;top&quot;:55.6,&quot;width&quot;:681.55}"/>
</p:tagLst>
</file>

<file path=ppt/tags/tag62.xml><?xml version="1.0" encoding="utf-8"?>
<p:tagLst xmlns:p="http://schemas.openxmlformats.org/presentationml/2006/main">
  <p:tag name="KSO_WM_DIAGRAM_VIRTUALLY_FRAME" val="{&quot;height&quot;:431.1,&quot;left&quot;:207.85,&quot;top&quot;:55.6,&quot;width&quot;:681.55}"/>
</p:tagLst>
</file>

<file path=ppt/tags/tag63.xml><?xml version="1.0" encoding="utf-8"?>
<p:tagLst xmlns:p="http://schemas.openxmlformats.org/presentationml/2006/main">
  <p:tag name="KSO_WM_DIAGRAM_VIRTUALLY_FRAME" val="{&quot;height&quot;:431.1,&quot;left&quot;:207.85,&quot;top&quot;:55.6,&quot;width&quot;:681.55}"/>
</p:tagLst>
</file>

<file path=ppt/tags/tag64.xml><?xml version="1.0" encoding="utf-8"?>
<p:tagLst xmlns:p="http://schemas.openxmlformats.org/presentationml/2006/main">
  <p:tag name="KSO_WM_DIAGRAM_VIRTUALLY_FRAME" val="{&quot;height&quot;:431.1,&quot;left&quot;:207.85,&quot;top&quot;:55.6,&quot;width&quot;:681.55}"/>
</p:tagLst>
</file>

<file path=ppt/tags/tag65.xml><?xml version="1.0" encoding="utf-8"?>
<p:tagLst xmlns:p="http://schemas.openxmlformats.org/presentationml/2006/main">
  <p:tag name="KSO_WM_DIAGRAM_VIRTUALLY_FRAME" val="{&quot;height&quot;:431.1,&quot;left&quot;:207.85,&quot;top&quot;:55.6,&quot;width&quot;:681.55}"/>
</p:tagLst>
</file>

<file path=ppt/tags/tag66.xml><?xml version="1.0" encoding="utf-8"?>
<p:tagLst xmlns:p="http://schemas.openxmlformats.org/presentationml/2006/main">
  <p:tag name="KSO_WM_DIAGRAM_VIRTUALLY_FRAME" val="{&quot;height&quot;:431.1,&quot;left&quot;:207.85,&quot;top&quot;:55.6,&quot;width&quot;:681.55}"/>
</p:tagLst>
</file>

<file path=ppt/tags/tag67.xml><?xml version="1.0" encoding="utf-8"?>
<p:tagLst xmlns:p="http://schemas.openxmlformats.org/presentationml/2006/main">
  <p:tag name="KSO_WM_DIAGRAM_VIRTUALLY_FRAME" val="{&quot;height&quot;:431.1,&quot;left&quot;:207.85,&quot;top&quot;:55.6,&quot;width&quot;:681.55}"/>
</p:tagLst>
</file>

<file path=ppt/tags/tag68.xml><?xml version="1.0" encoding="utf-8"?>
<p:tagLst xmlns:p="http://schemas.openxmlformats.org/presentationml/2006/main">
  <p:tag name="KSO_WM_DIAGRAM_VIRTUALLY_FRAME" val="{&quot;height&quot;:431.1,&quot;left&quot;:207.85,&quot;top&quot;:55.6,&quot;width&quot;:681.55}"/>
</p:tagLst>
</file>

<file path=ppt/tags/tag69.xml><?xml version="1.0" encoding="utf-8"?>
<p:tagLst xmlns:p="http://schemas.openxmlformats.org/presentationml/2006/main">
  <p:tag name="KSO_WM_DIAGRAM_VIRTUALLY_FRAME" val="{&quot;height&quot;:431.1,&quot;left&quot;:207.85,&quot;top&quot;:55.6,&quot;width&quot;:681.55}"/>
</p:tagLst>
</file>

<file path=ppt/tags/tag7.xml><?xml version="1.0" encoding="utf-8"?>
<p:tagLst xmlns:p="http://schemas.openxmlformats.org/presentationml/2006/main">
  <p:tag name="KSO_WM_DIAGRAM_VIRTUALLY_FRAME" val="{&quot;height&quot;:334.95,&quot;left&quot;:68.7,&quot;top&quot;:156.1,&quot;width&quot;:820.15}"/>
</p:tagLst>
</file>

<file path=ppt/tags/tag70.xml><?xml version="1.0" encoding="utf-8"?>
<p:tagLst xmlns:p="http://schemas.openxmlformats.org/presentationml/2006/main">
  <p:tag name="KSO_WM_DIAGRAM_VIRTUALLY_FRAME" val="{&quot;height&quot;:431.1,&quot;left&quot;:207.85,&quot;top&quot;:55.6,&quot;width&quot;:681.55}"/>
</p:tagLst>
</file>

<file path=ppt/tags/tag71.xml><?xml version="1.0" encoding="utf-8"?>
<p:tagLst xmlns:p="http://schemas.openxmlformats.org/presentationml/2006/main">
  <p:tag name="KSO_WM_DIAGRAM_VIRTUALLY_FRAME" val="{&quot;height&quot;:431.1,&quot;left&quot;:207.85,&quot;top&quot;:55.6,&quot;width&quot;:681.55}"/>
</p:tagLst>
</file>

<file path=ppt/tags/tag8.xml><?xml version="1.0" encoding="utf-8"?>
<p:tagLst xmlns:p="http://schemas.openxmlformats.org/presentationml/2006/main">
  <p:tag name="KSO_WM_DIAGRAM_VIRTUALLY_FRAME" val="{&quot;height&quot;:334.95,&quot;left&quot;:68.7,&quot;top&quot;:156.1,&quot;width&quot;:820.15}"/>
</p:tagLst>
</file>

<file path=ppt/tags/tag9.xml><?xml version="1.0" encoding="utf-8"?>
<p:tagLst xmlns:p="http://schemas.openxmlformats.org/presentationml/2006/main">
  <p:tag name="KSO_WM_DIAGRAM_VIRTUALLY_FRAME" val="{&quot;height&quot;:334.95,&quot;left&quot;:68.7,&quot;top&quot;:156.1,&quot;width&quot;:820.15}"/>
</p:tagLst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Custom Theme">
  <a:themeElements>
    <a:clrScheme name="Custom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1826</Words>
  <Application>WPS 演示</Application>
  <PresentationFormat>On-screen Show (16:9)</PresentationFormat>
  <Paragraphs>198</Paragraphs>
  <Slides>20</Slides>
  <Notes>20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20</vt:i4>
      </vt:variant>
    </vt:vector>
  </HeadingPairs>
  <TitlesOfParts>
    <vt:vector size="39" baseType="lpstr">
      <vt:lpstr>Arial</vt:lpstr>
      <vt:lpstr>宋体</vt:lpstr>
      <vt:lpstr>Wingdings</vt:lpstr>
      <vt:lpstr>MiSans</vt:lpstr>
      <vt:lpstr>MiSans</vt:lpstr>
      <vt:lpstr>思源宋体</vt:lpstr>
      <vt:lpstr>思源宋体</vt:lpstr>
      <vt:lpstr>Calibri</vt:lpstr>
      <vt:lpstr>微软雅黑</vt:lpstr>
      <vt:lpstr>Arial Unicode MS</vt:lpstr>
      <vt:lpstr>等线</vt:lpstr>
      <vt:lpstr>MS PMincho</vt:lpstr>
      <vt:lpstr>Segoe Print</vt:lpstr>
      <vt:lpstr>MS PMincho</vt:lpstr>
      <vt:lpstr>MS PMincho</vt:lpstr>
      <vt:lpstr>MingLiU-ExtB</vt:lpstr>
      <vt:lpstr>Ms.Luce</vt:lpstr>
      <vt:lpstr>Custom Theme</vt:lpstr>
      <vt:lpstr>1_Custom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Moonshot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从《东京物语》到“断亲”——东亚家庭伦理的变迁研究</dc:title>
  <dc:creator>Kimi</dc:creator>
  <dc:subject>从《东京物语》到“断亲”——东亚家庭伦理的变迁研究</dc:subject>
  <cp:lastModifiedBy>189----8910</cp:lastModifiedBy>
  <cp:revision>3</cp:revision>
  <dcterms:created xsi:type="dcterms:W3CDTF">2025-12-05T06:46:00Z</dcterms:created>
  <dcterms:modified xsi:type="dcterms:W3CDTF">2025-12-08T10:24:01Z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IGC">
    <vt:lpwstr>{"Label":"从《东京物语》到“断亲”——东亚家庭伦理的变迁研究","ContentProducer":"001191110108MACG2KBH8F10000","ProduceID":"d4p7v3mn3mkfci4t9eu0","ReservedCode1":"","ContentPropagator":"001191110108MACG2KBH8F20000","PropagateID":"d4p7v3mn3mkfci4t9eu0","ReservedCode2":""}</vt:lpwstr>
  </property>
  <property fmtid="{D5CDD505-2E9C-101B-9397-08002B2CF9AE}" pid="3" name="KSOProductBuildVer">
    <vt:lpwstr>2052-12.1.0.24034</vt:lpwstr>
  </property>
  <property fmtid="{D5CDD505-2E9C-101B-9397-08002B2CF9AE}" pid="4" name="ICV">
    <vt:lpwstr>0BF048A7219D45FAA8071C7C61138991_12</vt:lpwstr>
  </property>
</Properties>
</file>